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Lst>
  <p:notesMasterIdLst>
    <p:notesMasterId r:id="rId56"/>
  </p:notesMasterIdLst>
  <p:sldIdLst>
    <p:sldId id="256" r:id="rId2"/>
    <p:sldId id="283" r:id="rId3"/>
    <p:sldId id="295" r:id="rId4"/>
    <p:sldId id="257" r:id="rId5"/>
    <p:sldId id="258" r:id="rId6"/>
    <p:sldId id="271" r:id="rId7"/>
    <p:sldId id="277" r:id="rId8"/>
    <p:sldId id="276" r:id="rId9"/>
    <p:sldId id="273" r:id="rId10"/>
    <p:sldId id="274" r:id="rId11"/>
    <p:sldId id="260" r:id="rId12"/>
    <p:sldId id="263" r:id="rId13"/>
    <p:sldId id="262" r:id="rId14"/>
    <p:sldId id="261" r:id="rId15"/>
    <p:sldId id="265" r:id="rId16"/>
    <p:sldId id="266" r:id="rId17"/>
    <p:sldId id="267" r:id="rId18"/>
    <p:sldId id="268" r:id="rId19"/>
    <p:sldId id="269" r:id="rId20"/>
    <p:sldId id="275" r:id="rId21"/>
    <p:sldId id="285" r:id="rId22"/>
    <p:sldId id="303" r:id="rId23"/>
    <p:sldId id="279" r:id="rId24"/>
    <p:sldId id="286" r:id="rId25"/>
    <p:sldId id="307" r:id="rId26"/>
    <p:sldId id="309" r:id="rId27"/>
    <p:sldId id="310" r:id="rId28"/>
    <p:sldId id="311" r:id="rId29"/>
    <p:sldId id="312" r:id="rId30"/>
    <p:sldId id="288" r:id="rId31"/>
    <p:sldId id="284" r:id="rId32"/>
    <p:sldId id="289" r:id="rId33"/>
    <p:sldId id="313" r:id="rId34"/>
    <p:sldId id="290" r:id="rId35"/>
    <p:sldId id="292" r:id="rId36"/>
    <p:sldId id="291" r:id="rId37"/>
    <p:sldId id="326" r:id="rId38"/>
    <p:sldId id="280" r:id="rId39"/>
    <p:sldId id="296" r:id="rId40"/>
    <p:sldId id="297" r:id="rId41"/>
    <p:sldId id="314" r:id="rId42"/>
    <p:sldId id="317" r:id="rId43"/>
    <p:sldId id="298" r:id="rId44"/>
    <p:sldId id="315" r:id="rId45"/>
    <p:sldId id="316" r:id="rId46"/>
    <p:sldId id="318" r:id="rId47"/>
    <p:sldId id="302" r:id="rId48"/>
    <p:sldId id="319" r:id="rId49"/>
    <p:sldId id="320" r:id="rId50"/>
    <p:sldId id="325" r:id="rId51"/>
    <p:sldId id="322" r:id="rId52"/>
    <p:sldId id="323" r:id="rId53"/>
    <p:sldId id="324" r:id="rId54"/>
    <p:sldId id="32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34F38F-29A0-ACEA-58F0-8631BE89C671}" name="DeniseR" initials="DR" userId="Deni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2" autoAdjust="0"/>
    <p:restoredTop sz="94660"/>
  </p:normalViewPr>
  <p:slideViewPr>
    <p:cSldViewPr snapToGrid="0">
      <p:cViewPr varScale="1">
        <p:scale>
          <a:sx n="124" d="100"/>
          <a:sy n="124" d="100"/>
        </p:scale>
        <p:origin x="1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1D509-9DC1-4774-8D88-7D599DDC19E3}"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955C3-BAF6-49B5-851C-6B4AF959BC74}" type="slidenum">
              <a:rPr lang="en-US" smtClean="0"/>
              <a:t>‹#›</a:t>
            </a:fld>
            <a:endParaRPr lang="en-US"/>
          </a:p>
        </p:txBody>
      </p:sp>
    </p:spTree>
    <p:extLst>
      <p:ext uri="{BB962C8B-B14F-4D97-AF65-F5344CB8AC3E}">
        <p14:creationId xmlns:p14="http://schemas.microsoft.com/office/powerpoint/2010/main" val="210361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3EB2140-8CAB-4286-8128-E9B1C52E7403}"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86644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92A8D-D8CC-4C56-B83C-5E51C3A3033F}"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97761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F8CB0-08BD-4229-8E08-69D98DEC20B5}"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31118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B0765-48F4-4311-BC87-14606659F32A}"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38243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86C96-0D9B-4B2F-86BF-3DEC174305A6}"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148240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E56BA3-495A-4D30-A377-3B892C6C5471}"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33112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1BB623-537D-4C2B-8AE7-2A208A1B5E0B}" type="datetime1">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92251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C0B93-4795-41E5-A53A-188EE48C6EE7}" type="datetime1">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93890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959F9-E7AF-4824-9AD7-E5551ECA74E4}" type="datetime1">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89968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B139D-FE5D-49AF-81D6-2A5F742FC84D}"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52418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4D7B5A-17D3-4041-85A2-FD20F9B2FECC}"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F4BC-7C57-417E-904A-7DFF7259237E}" type="slidenum">
              <a:rPr lang="en-US" smtClean="0"/>
              <a:t>‹#›</a:t>
            </a:fld>
            <a:endParaRPr lang="en-US"/>
          </a:p>
        </p:txBody>
      </p:sp>
    </p:spTree>
    <p:extLst>
      <p:ext uri="{BB962C8B-B14F-4D97-AF65-F5344CB8AC3E}">
        <p14:creationId xmlns:p14="http://schemas.microsoft.com/office/powerpoint/2010/main" val="295348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6AEC6-4E37-47E0-8A87-109D2C09CD69}" type="datetime1">
              <a:rPr lang="en-US" smtClean="0"/>
              <a:t>6/21/23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DF4BC-7C57-417E-904A-7DFF7259237E}" type="slidenum">
              <a:rPr lang="en-US" smtClean="0"/>
              <a:t>‹#›</a:t>
            </a:fld>
            <a:endParaRPr lang="en-US"/>
          </a:p>
        </p:txBody>
      </p:sp>
    </p:spTree>
    <p:extLst>
      <p:ext uri="{BB962C8B-B14F-4D97-AF65-F5344CB8AC3E}">
        <p14:creationId xmlns:p14="http://schemas.microsoft.com/office/powerpoint/2010/main" val="405237123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g"/><Relationship Id="rId7" Type="http://schemas.openxmlformats.org/officeDocument/2006/relationships/image" Target="../media/image15.jpeg"/><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10.jpe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CB7A-0520-B934-7FF6-F8F67FA075EA}"/>
              </a:ext>
            </a:extLst>
          </p:cNvPr>
          <p:cNvSpPr>
            <a:spLocks noGrp="1"/>
          </p:cNvSpPr>
          <p:nvPr>
            <p:ph type="ctrTitle"/>
          </p:nvPr>
        </p:nvSpPr>
        <p:spPr>
          <a:xfrm>
            <a:off x="1524000" y="1862138"/>
            <a:ext cx="9144000" cy="2387600"/>
          </a:xfrm>
        </p:spPr>
        <p:txBody>
          <a:bodyPr>
            <a:normAutofit/>
          </a:bodyPr>
          <a:lstStyle/>
          <a:p>
            <a:r>
              <a:rPr lang="en-US" dirty="0"/>
              <a:t>TEAD Talk – The Pursuit of a Treatment and Cure for EHE</a:t>
            </a:r>
          </a:p>
        </p:txBody>
      </p:sp>
      <p:sp>
        <p:nvSpPr>
          <p:cNvPr id="3" name="Subtitle 2">
            <a:extLst>
              <a:ext uri="{FF2B5EF4-FFF2-40B4-BE49-F238E27FC236}">
                <a16:creationId xmlns:a16="http://schemas.microsoft.com/office/drawing/2014/main" id="{1F7B1BEA-BDD9-23EC-0A40-2F64BD18F9AA}"/>
              </a:ext>
            </a:extLst>
          </p:cNvPr>
          <p:cNvSpPr>
            <a:spLocks noGrp="1"/>
          </p:cNvSpPr>
          <p:nvPr>
            <p:ph type="subTitle" idx="1"/>
          </p:nvPr>
        </p:nvSpPr>
        <p:spPr>
          <a:xfrm>
            <a:off x="1524000" y="4321176"/>
            <a:ext cx="9144000" cy="1655762"/>
          </a:xfrm>
        </p:spPr>
        <p:txBody>
          <a:bodyPr/>
          <a:lstStyle/>
          <a:p>
            <a:r>
              <a:rPr lang="en-US" dirty="0"/>
              <a:t>The Hippo Pathway, TEAD, EHE, and drug development</a:t>
            </a:r>
          </a:p>
        </p:txBody>
      </p:sp>
    </p:spTree>
    <p:extLst>
      <p:ext uri="{BB962C8B-B14F-4D97-AF65-F5344CB8AC3E}">
        <p14:creationId xmlns:p14="http://schemas.microsoft.com/office/powerpoint/2010/main" val="379914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5232-0BF5-EDB0-CFEC-872D74B22B83}"/>
              </a:ext>
            </a:extLst>
          </p:cNvPr>
          <p:cNvSpPr>
            <a:spLocks noGrp="1"/>
          </p:cNvSpPr>
          <p:nvPr>
            <p:ph type="title"/>
          </p:nvPr>
        </p:nvSpPr>
        <p:spPr>
          <a:xfrm>
            <a:off x="914400" y="686117"/>
            <a:ext cx="10515600" cy="1325563"/>
          </a:xfrm>
        </p:spPr>
        <p:txBody>
          <a:bodyPr>
            <a:normAutofit/>
          </a:bodyPr>
          <a:lstStyle/>
          <a:p>
            <a:r>
              <a:rPr lang="en-US" dirty="0"/>
              <a:t>Understanding how information flows</a:t>
            </a:r>
          </a:p>
        </p:txBody>
      </p:sp>
      <p:sp>
        <p:nvSpPr>
          <p:cNvPr id="3" name="Content Placeholder 2">
            <a:extLst>
              <a:ext uri="{FF2B5EF4-FFF2-40B4-BE49-F238E27FC236}">
                <a16:creationId xmlns:a16="http://schemas.microsoft.com/office/drawing/2014/main" id="{2495F402-2C68-02A2-94AD-5F7414B9C2E8}"/>
              </a:ext>
            </a:extLst>
          </p:cNvPr>
          <p:cNvSpPr>
            <a:spLocks noGrp="1"/>
          </p:cNvSpPr>
          <p:nvPr>
            <p:ph idx="1"/>
          </p:nvPr>
        </p:nvSpPr>
        <p:spPr>
          <a:xfrm>
            <a:off x="914400" y="2011680"/>
            <a:ext cx="10515600" cy="4351338"/>
          </a:xfrm>
        </p:spPr>
        <p:txBody>
          <a:bodyPr>
            <a:normAutofit lnSpcReduction="10000"/>
          </a:bodyPr>
          <a:lstStyle/>
          <a:p>
            <a:r>
              <a:rPr lang="en-US" dirty="0"/>
              <a:t>An imperfect, but hopefully helpful, analogy:  the mail/post</a:t>
            </a:r>
          </a:p>
          <a:p>
            <a:endParaRPr lang="en-US" dirty="0"/>
          </a:p>
          <a:p>
            <a:pPr lvl="1"/>
            <a:r>
              <a:rPr lang="en-US" dirty="0"/>
              <a:t>A letter or package that conveys a message (“happy birthday,” “happy holidays,” “I was thinking of you”) is sent from one person to another through a series of intervening people (“messengers”) and places</a:t>
            </a:r>
          </a:p>
          <a:p>
            <a:pPr marL="0" indent="0">
              <a:buNone/>
            </a:pPr>
            <a:endParaRPr lang="en-US" dirty="0"/>
          </a:p>
          <a:p>
            <a:pPr lvl="1"/>
            <a:r>
              <a:rPr lang="en-US" dirty="0"/>
              <a:t>Things can happen to the message along the way causing it to not arrive or to show up at the wrong location</a:t>
            </a:r>
          </a:p>
          <a:p>
            <a:endParaRPr lang="en-US" dirty="0"/>
          </a:p>
          <a:p>
            <a:pPr lvl="1"/>
            <a:r>
              <a:rPr lang="en-US" dirty="0"/>
              <a:t>Different types of messages may have good or bad impacts and we may want to do things to encourage or stop certain types of messages (junk mail!)</a:t>
            </a:r>
          </a:p>
          <a:p>
            <a:endParaRPr lang="en-US" dirty="0"/>
          </a:p>
        </p:txBody>
      </p:sp>
    </p:spTree>
    <p:extLst>
      <p:ext uri="{BB962C8B-B14F-4D97-AF65-F5344CB8AC3E}">
        <p14:creationId xmlns:p14="http://schemas.microsoft.com/office/powerpoint/2010/main" val="193467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914400" y="879656"/>
            <a:ext cx="10515600" cy="1325563"/>
          </a:xfrm>
        </p:spPr>
        <p:txBody>
          <a:bodyPr>
            <a:noAutofit/>
          </a:bodyPr>
          <a:lstStyle/>
          <a:p>
            <a:r>
              <a:rPr lang="en-US" sz="4800" dirty="0"/>
              <a:t>Understanding how information flows</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168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2561633" y="3570339"/>
            <a:ext cx="6430296" cy="1745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9C7D2B-7534-C47D-B81C-5B8ABCDC787F}"/>
              </a:ext>
            </a:extLst>
          </p:cNvPr>
          <p:cNvPicPr>
            <a:picLocks noChangeAspect="1"/>
          </p:cNvPicPr>
          <p:nvPr/>
        </p:nvPicPr>
        <p:blipFill>
          <a:blip r:embed="rId4"/>
          <a:stretch>
            <a:fillRect/>
          </a:stretch>
        </p:blipFill>
        <p:spPr>
          <a:xfrm>
            <a:off x="9194385" y="4935179"/>
            <a:ext cx="1257300" cy="1257300"/>
          </a:xfrm>
          <a:prstGeom prst="rect">
            <a:avLst/>
          </a:prstGeom>
        </p:spPr>
      </p:pic>
      <p:pic>
        <p:nvPicPr>
          <p:cNvPr id="6" name="Picture 5" descr="A picture containing tree, sky, outdoor&#10;&#10;Description automatically generated">
            <a:extLst>
              <a:ext uri="{FF2B5EF4-FFF2-40B4-BE49-F238E27FC236}">
                <a16:creationId xmlns:a16="http://schemas.microsoft.com/office/drawing/2014/main" id="{C34039B8-AB09-4360-C4D9-699B79B0A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585" y="2864655"/>
            <a:ext cx="1703768" cy="1135845"/>
          </a:xfrm>
          <a:prstGeom prst="rect">
            <a:avLst/>
          </a:prstGeom>
        </p:spPr>
      </p:pic>
      <p:sp>
        <p:nvSpPr>
          <p:cNvPr id="7" name="TextBox 6">
            <a:extLst>
              <a:ext uri="{FF2B5EF4-FFF2-40B4-BE49-F238E27FC236}">
                <a16:creationId xmlns:a16="http://schemas.microsoft.com/office/drawing/2014/main" id="{36FE3680-E93D-3BDD-5528-245C755573AE}"/>
              </a:ext>
            </a:extLst>
          </p:cNvPr>
          <p:cNvSpPr txBox="1"/>
          <p:nvPr/>
        </p:nvSpPr>
        <p:spPr>
          <a:xfrm>
            <a:off x="2915594" y="4706184"/>
            <a:ext cx="3352800" cy="830997"/>
          </a:xfrm>
          <a:prstGeom prst="rect">
            <a:avLst/>
          </a:prstGeom>
          <a:noFill/>
        </p:spPr>
        <p:txBody>
          <a:bodyPr wrap="square" rtlCol="0">
            <a:spAutoFit/>
          </a:bodyPr>
          <a:lstStyle/>
          <a:p>
            <a:r>
              <a:rPr lang="en-US" sz="4800" dirty="0"/>
              <a:t>Simple?</a:t>
            </a:r>
          </a:p>
        </p:txBody>
      </p:sp>
    </p:spTree>
    <p:extLst>
      <p:ext uri="{BB962C8B-B14F-4D97-AF65-F5344CB8AC3E}">
        <p14:creationId xmlns:p14="http://schemas.microsoft.com/office/powerpoint/2010/main" val="25478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914400" y="111479"/>
            <a:ext cx="10515600" cy="1325563"/>
          </a:xfrm>
        </p:spPr>
        <p:txBody>
          <a:bodyPr>
            <a:normAutofit/>
          </a:bodyPr>
          <a:lstStyle/>
          <a:p>
            <a:r>
              <a:rPr lang="en-US" sz="4800" dirty="0"/>
              <a:t>No!  It is complex </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6" y="14453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4857136" y="2233978"/>
            <a:ext cx="8750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9C7D2B-7534-C47D-B81C-5B8ABCDC787F}"/>
              </a:ext>
            </a:extLst>
          </p:cNvPr>
          <p:cNvPicPr>
            <a:picLocks noChangeAspect="1"/>
          </p:cNvPicPr>
          <p:nvPr/>
        </p:nvPicPr>
        <p:blipFill>
          <a:blip r:embed="rId4"/>
          <a:stretch>
            <a:fillRect/>
          </a:stretch>
        </p:blipFill>
        <p:spPr>
          <a:xfrm>
            <a:off x="9021991" y="4363679"/>
            <a:ext cx="1257300" cy="1257300"/>
          </a:xfrm>
          <a:prstGeom prst="rect">
            <a:avLst/>
          </a:prstGeom>
        </p:spPr>
      </p:pic>
      <p:pic>
        <p:nvPicPr>
          <p:cNvPr id="8" name="Picture 7" descr="A picture containing tree, sky, outdoor&#10;&#10;Description automatically generated">
            <a:extLst>
              <a:ext uri="{FF2B5EF4-FFF2-40B4-BE49-F238E27FC236}">
                <a16:creationId xmlns:a16="http://schemas.microsoft.com/office/drawing/2014/main" id="{8C9AAE68-AFF1-6E40-2AF0-0AF71D3FE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9727" y="1641425"/>
            <a:ext cx="1703768" cy="1135845"/>
          </a:xfrm>
          <a:prstGeom prst="rect">
            <a:avLst/>
          </a:prstGeom>
        </p:spPr>
      </p:pic>
      <p:cxnSp>
        <p:nvCxnSpPr>
          <p:cNvPr id="9" name="Straight Arrow Connector 8">
            <a:extLst>
              <a:ext uri="{FF2B5EF4-FFF2-40B4-BE49-F238E27FC236}">
                <a16:creationId xmlns:a16="http://schemas.microsoft.com/office/drawing/2014/main" id="{A8A7A290-67A6-5BE2-6050-222BC4306135}"/>
              </a:ext>
            </a:extLst>
          </p:cNvPr>
          <p:cNvCxnSpPr>
            <a:cxnSpLocks/>
          </p:cNvCxnSpPr>
          <p:nvPr/>
        </p:nvCxnSpPr>
        <p:spPr>
          <a:xfrm flipV="1">
            <a:off x="2172353" y="2664327"/>
            <a:ext cx="713733" cy="5528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ruck, outdoor, parked, transport&#10;&#10;Description automatically generated">
            <a:extLst>
              <a:ext uri="{FF2B5EF4-FFF2-40B4-BE49-F238E27FC236}">
                <a16:creationId xmlns:a16="http://schemas.microsoft.com/office/drawing/2014/main" id="{B2C64675-08F5-E575-B78A-245961C2B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847" y="1323665"/>
            <a:ext cx="1607574" cy="2411361"/>
          </a:xfrm>
          <a:prstGeom prst="rect">
            <a:avLst/>
          </a:prstGeom>
        </p:spPr>
      </p:pic>
      <p:cxnSp>
        <p:nvCxnSpPr>
          <p:cNvPr id="15" name="Straight Arrow Connector 14">
            <a:extLst>
              <a:ext uri="{FF2B5EF4-FFF2-40B4-BE49-F238E27FC236}">
                <a16:creationId xmlns:a16="http://schemas.microsoft.com/office/drawing/2014/main" id="{1BBB6175-6D37-2BA5-41CA-47C3870EE696}"/>
              </a:ext>
            </a:extLst>
          </p:cNvPr>
          <p:cNvCxnSpPr>
            <a:cxnSpLocks/>
          </p:cNvCxnSpPr>
          <p:nvPr/>
        </p:nvCxnSpPr>
        <p:spPr>
          <a:xfrm flipH="1">
            <a:off x="4723495" y="3482066"/>
            <a:ext cx="1008711" cy="6194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ign on a blue wall&#10;&#10;Description automatically generated with medium confidence">
            <a:extLst>
              <a:ext uri="{FF2B5EF4-FFF2-40B4-BE49-F238E27FC236}">
                <a16:creationId xmlns:a16="http://schemas.microsoft.com/office/drawing/2014/main" id="{DA65BD8F-093E-7302-4968-9252F6170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725" y="3482066"/>
            <a:ext cx="1885950" cy="1257300"/>
          </a:xfrm>
          <a:prstGeom prst="rect">
            <a:avLst/>
          </a:prstGeom>
        </p:spPr>
      </p:pic>
      <p:pic>
        <p:nvPicPr>
          <p:cNvPr id="21" name="Picture 20">
            <a:extLst>
              <a:ext uri="{FF2B5EF4-FFF2-40B4-BE49-F238E27FC236}">
                <a16:creationId xmlns:a16="http://schemas.microsoft.com/office/drawing/2014/main" id="{F51BB519-C4B3-30D4-D150-F20503AD0949}"/>
              </a:ext>
            </a:extLst>
          </p:cNvPr>
          <p:cNvPicPr>
            <a:picLocks noChangeAspect="1"/>
          </p:cNvPicPr>
          <p:nvPr/>
        </p:nvPicPr>
        <p:blipFill>
          <a:blip r:embed="rId8"/>
          <a:stretch>
            <a:fillRect/>
          </a:stretch>
        </p:blipFill>
        <p:spPr>
          <a:xfrm>
            <a:off x="1024091" y="5087112"/>
            <a:ext cx="1315092" cy="1237565"/>
          </a:xfrm>
          <a:prstGeom prst="rect">
            <a:avLst/>
          </a:prstGeom>
        </p:spPr>
      </p:pic>
      <p:cxnSp>
        <p:nvCxnSpPr>
          <p:cNvPr id="22" name="Straight Arrow Connector 21">
            <a:extLst>
              <a:ext uri="{FF2B5EF4-FFF2-40B4-BE49-F238E27FC236}">
                <a16:creationId xmlns:a16="http://schemas.microsoft.com/office/drawing/2014/main" id="{751D162C-4F10-3442-6274-71700FD2651F}"/>
              </a:ext>
            </a:extLst>
          </p:cNvPr>
          <p:cNvCxnSpPr>
            <a:cxnSpLocks/>
          </p:cNvCxnSpPr>
          <p:nvPr/>
        </p:nvCxnSpPr>
        <p:spPr>
          <a:xfrm flipH="1">
            <a:off x="1681637" y="4190801"/>
            <a:ext cx="1014412" cy="801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n airplane flying in the sky&#10;&#10;Description automatically generated">
            <a:extLst>
              <a:ext uri="{FF2B5EF4-FFF2-40B4-BE49-F238E27FC236}">
                <a16:creationId xmlns:a16="http://schemas.microsoft.com/office/drawing/2014/main" id="{E868B599-D02D-32DE-DA9C-8E09529A88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5862" y="5087112"/>
            <a:ext cx="1791086" cy="1343315"/>
          </a:xfrm>
          <a:prstGeom prst="rect">
            <a:avLst/>
          </a:prstGeom>
        </p:spPr>
      </p:pic>
      <p:cxnSp>
        <p:nvCxnSpPr>
          <p:cNvPr id="27" name="Straight Arrow Connector 26">
            <a:extLst>
              <a:ext uri="{FF2B5EF4-FFF2-40B4-BE49-F238E27FC236}">
                <a16:creationId xmlns:a16="http://schemas.microsoft.com/office/drawing/2014/main" id="{CC88BA16-4CD3-ABDF-F8A3-94A803ECA2A5}"/>
              </a:ext>
            </a:extLst>
          </p:cNvPr>
          <p:cNvCxnSpPr>
            <a:cxnSpLocks/>
          </p:cNvCxnSpPr>
          <p:nvPr/>
        </p:nvCxnSpPr>
        <p:spPr>
          <a:xfrm flipV="1">
            <a:off x="2502349" y="5704162"/>
            <a:ext cx="958606" cy="17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55024AC-F34D-C00E-5787-DEB9A0012B3D}"/>
              </a:ext>
            </a:extLst>
          </p:cNvPr>
          <p:cNvCxnSpPr>
            <a:cxnSpLocks/>
          </p:cNvCxnSpPr>
          <p:nvPr/>
        </p:nvCxnSpPr>
        <p:spPr>
          <a:xfrm>
            <a:off x="5732206" y="5740287"/>
            <a:ext cx="822959" cy="14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855EEB-D530-A598-C578-F296A58E8E23}"/>
              </a:ext>
            </a:extLst>
          </p:cNvPr>
          <p:cNvCxnSpPr>
            <a:cxnSpLocks/>
          </p:cNvCxnSpPr>
          <p:nvPr/>
        </p:nvCxnSpPr>
        <p:spPr>
          <a:xfrm flipV="1">
            <a:off x="7535327" y="2861187"/>
            <a:ext cx="1334264" cy="20431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A white building with red doors&#10;&#10;Description automatically generated with medium confidence">
            <a:extLst>
              <a:ext uri="{FF2B5EF4-FFF2-40B4-BE49-F238E27FC236}">
                <a16:creationId xmlns:a16="http://schemas.microsoft.com/office/drawing/2014/main" id="{72D97CB3-154B-ED42-EB97-F3B5A91345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7518" y="1451706"/>
            <a:ext cx="1988346" cy="1325564"/>
          </a:xfrm>
          <a:prstGeom prst="rect">
            <a:avLst/>
          </a:prstGeom>
        </p:spPr>
      </p:pic>
      <p:pic>
        <p:nvPicPr>
          <p:cNvPr id="39" name="Picture 38" descr="A picture containing truck, outdoor, parked, transport&#10;&#10;Description automatically generated">
            <a:extLst>
              <a:ext uri="{FF2B5EF4-FFF2-40B4-BE49-F238E27FC236}">
                <a16:creationId xmlns:a16="http://schemas.microsoft.com/office/drawing/2014/main" id="{33F81B5A-9A00-35BE-963F-94066246F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2237" y="3102454"/>
            <a:ext cx="1043126" cy="1564689"/>
          </a:xfrm>
          <a:prstGeom prst="rect">
            <a:avLst/>
          </a:prstGeom>
        </p:spPr>
      </p:pic>
      <p:cxnSp>
        <p:nvCxnSpPr>
          <p:cNvPr id="40" name="Straight Arrow Connector 39">
            <a:extLst>
              <a:ext uri="{FF2B5EF4-FFF2-40B4-BE49-F238E27FC236}">
                <a16:creationId xmlns:a16="http://schemas.microsoft.com/office/drawing/2014/main" id="{B4DE567F-5259-CF86-A3B3-807E0C7122D1}"/>
              </a:ext>
            </a:extLst>
          </p:cNvPr>
          <p:cNvCxnSpPr>
            <a:cxnSpLocks/>
          </p:cNvCxnSpPr>
          <p:nvPr/>
        </p:nvCxnSpPr>
        <p:spPr>
          <a:xfrm>
            <a:off x="10751258" y="2114488"/>
            <a:ext cx="602542" cy="8931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3EAEA615-72A5-FE68-EE25-57FEFC3019DA}"/>
              </a:ext>
            </a:extLst>
          </p:cNvPr>
          <p:cNvPicPr>
            <a:picLocks noChangeAspect="1"/>
          </p:cNvPicPr>
          <p:nvPr/>
        </p:nvPicPr>
        <p:blipFill>
          <a:blip r:embed="rId11"/>
          <a:stretch>
            <a:fillRect/>
          </a:stretch>
        </p:blipFill>
        <p:spPr>
          <a:xfrm>
            <a:off x="10832238" y="5168140"/>
            <a:ext cx="816424" cy="1241346"/>
          </a:xfrm>
          <a:prstGeom prst="rect">
            <a:avLst/>
          </a:prstGeom>
        </p:spPr>
      </p:pic>
      <p:cxnSp>
        <p:nvCxnSpPr>
          <p:cNvPr id="48" name="Straight Arrow Connector 47">
            <a:extLst>
              <a:ext uri="{FF2B5EF4-FFF2-40B4-BE49-F238E27FC236}">
                <a16:creationId xmlns:a16="http://schemas.microsoft.com/office/drawing/2014/main" id="{6D0314BE-7CE7-08BD-B922-5ECC1EB01D43}"/>
              </a:ext>
            </a:extLst>
          </p:cNvPr>
          <p:cNvCxnSpPr>
            <a:cxnSpLocks/>
          </p:cNvCxnSpPr>
          <p:nvPr/>
        </p:nvCxnSpPr>
        <p:spPr>
          <a:xfrm>
            <a:off x="11262689" y="4721585"/>
            <a:ext cx="0" cy="365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208873-65F2-6C5C-3535-0572AB7D4164}"/>
              </a:ext>
            </a:extLst>
          </p:cNvPr>
          <p:cNvCxnSpPr>
            <a:cxnSpLocks/>
          </p:cNvCxnSpPr>
          <p:nvPr/>
        </p:nvCxnSpPr>
        <p:spPr>
          <a:xfrm flipH="1" flipV="1">
            <a:off x="10396722" y="5315403"/>
            <a:ext cx="318084" cy="181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D91C6044-99F0-61DF-F139-1D4F6896BD70}"/>
              </a:ext>
            </a:extLst>
          </p:cNvPr>
          <p:cNvPicPr>
            <a:picLocks noChangeAspect="1"/>
          </p:cNvPicPr>
          <p:nvPr/>
        </p:nvPicPr>
        <p:blipFill>
          <a:blip r:embed="rId12"/>
          <a:stretch>
            <a:fillRect/>
          </a:stretch>
        </p:blipFill>
        <p:spPr>
          <a:xfrm>
            <a:off x="6669634" y="5100176"/>
            <a:ext cx="1603571" cy="1041605"/>
          </a:xfrm>
          <a:prstGeom prst="rect">
            <a:avLst/>
          </a:prstGeom>
        </p:spPr>
      </p:pic>
    </p:spTree>
    <p:extLst>
      <p:ext uri="{BB962C8B-B14F-4D97-AF65-F5344CB8AC3E}">
        <p14:creationId xmlns:p14="http://schemas.microsoft.com/office/powerpoint/2010/main" val="214786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914400" y="914400"/>
            <a:ext cx="10515600" cy="1325563"/>
          </a:xfrm>
        </p:spPr>
        <p:txBody>
          <a:bodyPr>
            <a:normAutofit/>
          </a:bodyPr>
          <a:lstStyle/>
          <a:p>
            <a:r>
              <a:rPr lang="en-US" sz="3600" dirty="0"/>
              <a:t>The nature of the “information” can affect the outcome</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89" y="20295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2508922" y="3583039"/>
            <a:ext cx="6430296" cy="1745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8FF748A-2D22-0D3E-A6B5-9F3B5689C47D}"/>
              </a:ext>
            </a:extLst>
          </p:cNvPr>
          <p:cNvPicPr>
            <a:picLocks noChangeAspect="1"/>
          </p:cNvPicPr>
          <p:nvPr/>
        </p:nvPicPr>
        <p:blipFill>
          <a:blip r:embed="rId4"/>
          <a:stretch>
            <a:fillRect/>
          </a:stretch>
        </p:blipFill>
        <p:spPr>
          <a:xfrm>
            <a:off x="9293794" y="5017012"/>
            <a:ext cx="1257300" cy="1276350"/>
          </a:xfrm>
          <a:prstGeom prst="rect">
            <a:avLst/>
          </a:prstGeom>
        </p:spPr>
      </p:pic>
      <p:pic>
        <p:nvPicPr>
          <p:cNvPr id="4" name="Picture 3">
            <a:extLst>
              <a:ext uri="{FF2B5EF4-FFF2-40B4-BE49-F238E27FC236}">
                <a16:creationId xmlns:a16="http://schemas.microsoft.com/office/drawing/2014/main" id="{839F54B1-50B4-D9B8-1418-DD1D4FC97D19}"/>
              </a:ext>
            </a:extLst>
          </p:cNvPr>
          <p:cNvPicPr>
            <a:picLocks noChangeAspect="1"/>
          </p:cNvPicPr>
          <p:nvPr/>
        </p:nvPicPr>
        <p:blipFill>
          <a:blip r:embed="rId5"/>
          <a:stretch>
            <a:fillRect/>
          </a:stretch>
        </p:blipFill>
        <p:spPr>
          <a:xfrm>
            <a:off x="8389923" y="2124950"/>
            <a:ext cx="2887677" cy="2677289"/>
          </a:xfrm>
          <a:prstGeom prst="rect">
            <a:avLst/>
          </a:prstGeom>
        </p:spPr>
      </p:pic>
    </p:spTree>
    <p:extLst>
      <p:ext uri="{BB962C8B-B14F-4D97-AF65-F5344CB8AC3E}">
        <p14:creationId xmlns:p14="http://schemas.microsoft.com/office/powerpoint/2010/main" val="21960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p:txBody>
          <a:bodyPr>
            <a:normAutofit/>
          </a:bodyPr>
          <a:lstStyle/>
          <a:p>
            <a:r>
              <a:rPr lang="en-US" sz="4000" dirty="0"/>
              <a:t>If “bad information” is sent, can have a bad result</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6" y="14453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2389239" y="2998839"/>
            <a:ext cx="6430296" cy="1745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7212B84-875A-CB48-5FE0-52C6ADAAB165}"/>
              </a:ext>
            </a:extLst>
          </p:cNvPr>
          <p:cNvPicPr>
            <a:picLocks noChangeAspect="1"/>
          </p:cNvPicPr>
          <p:nvPr/>
        </p:nvPicPr>
        <p:blipFill>
          <a:blip r:embed="rId4"/>
          <a:stretch>
            <a:fillRect/>
          </a:stretch>
        </p:blipFill>
        <p:spPr>
          <a:xfrm>
            <a:off x="9021991" y="4468351"/>
            <a:ext cx="1228725" cy="1247775"/>
          </a:xfrm>
          <a:prstGeom prst="rect">
            <a:avLst/>
          </a:prstGeom>
        </p:spPr>
      </p:pic>
      <p:pic>
        <p:nvPicPr>
          <p:cNvPr id="4" name="Picture 3">
            <a:extLst>
              <a:ext uri="{FF2B5EF4-FFF2-40B4-BE49-F238E27FC236}">
                <a16:creationId xmlns:a16="http://schemas.microsoft.com/office/drawing/2014/main" id="{BF830360-196B-206A-CD9D-6430E1EF5016}"/>
              </a:ext>
            </a:extLst>
          </p:cNvPr>
          <p:cNvPicPr>
            <a:picLocks noChangeAspect="1"/>
          </p:cNvPicPr>
          <p:nvPr/>
        </p:nvPicPr>
        <p:blipFill>
          <a:blip r:embed="rId5"/>
          <a:stretch>
            <a:fillRect/>
          </a:stretch>
        </p:blipFill>
        <p:spPr>
          <a:xfrm>
            <a:off x="8819535" y="2033071"/>
            <a:ext cx="1531067" cy="2092896"/>
          </a:xfrm>
          <a:prstGeom prst="rect">
            <a:avLst/>
          </a:prstGeom>
        </p:spPr>
      </p:pic>
    </p:spTree>
    <p:extLst>
      <p:ext uri="{BB962C8B-B14F-4D97-AF65-F5344CB8AC3E}">
        <p14:creationId xmlns:p14="http://schemas.microsoft.com/office/powerpoint/2010/main" val="33119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973C2-C7FD-2572-EC66-F18FACD7A101}"/>
              </a:ext>
            </a:extLst>
          </p:cNvPr>
          <p:cNvSpPr/>
          <p:nvPr/>
        </p:nvSpPr>
        <p:spPr>
          <a:xfrm>
            <a:off x="5832764" y="1710700"/>
            <a:ext cx="1988346" cy="2162205"/>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914400" y="365760"/>
            <a:ext cx="10515600" cy="1325563"/>
          </a:xfrm>
        </p:spPr>
        <p:txBody>
          <a:bodyPr>
            <a:normAutofit/>
          </a:bodyPr>
          <a:lstStyle/>
          <a:p>
            <a:r>
              <a:rPr lang="en-US" sz="4000" dirty="0"/>
              <a:t>Events can inhibit (delay or stop) the flow</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6" y="14453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4857136" y="2233978"/>
            <a:ext cx="8750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9C7D2B-7534-C47D-B81C-5B8ABCDC787F}"/>
              </a:ext>
            </a:extLst>
          </p:cNvPr>
          <p:cNvPicPr>
            <a:picLocks noChangeAspect="1"/>
          </p:cNvPicPr>
          <p:nvPr/>
        </p:nvPicPr>
        <p:blipFill>
          <a:blip r:embed="rId4"/>
          <a:stretch>
            <a:fillRect/>
          </a:stretch>
        </p:blipFill>
        <p:spPr>
          <a:xfrm>
            <a:off x="9021991" y="4363679"/>
            <a:ext cx="1257300" cy="1257300"/>
          </a:xfrm>
          <a:prstGeom prst="rect">
            <a:avLst/>
          </a:prstGeom>
        </p:spPr>
      </p:pic>
      <p:pic>
        <p:nvPicPr>
          <p:cNvPr id="8" name="Picture 7" descr="A picture containing tree, sky, outdoor&#10;&#10;Description automatically generated">
            <a:extLst>
              <a:ext uri="{FF2B5EF4-FFF2-40B4-BE49-F238E27FC236}">
                <a16:creationId xmlns:a16="http://schemas.microsoft.com/office/drawing/2014/main" id="{8C9AAE68-AFF1-6E40-2AF0-0AF71D3FE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9727" y="1641425"/>
            <a:ext cx="1703768" cy="1135845"/>
          </a:xfrm>
          <a:prstGeom prst="rect">
            <a:avLst/>
          </a:prstGeom>
        </p:spPr>
      </p:pic>
      <p:cxnSp>
        <p:nvCxnSpPr>
          <p:cNvPr id="9" name="Straight Arrow Connector 8">
            <a:extLst>
              <a:ext uri="{FF2B5EF4-FFF2-40B4-BE49-F238E27FC236}">
                <a16:creationId xmlns:a16="http://schemas.microsoft.com/office/drawing/2014/main" id="{A8A7A290-67A6-5BE2-6050-222BC4306135}"/>
              </a:ext>
            </a:extLst>
          </p:cNvPr>
          <p:cNvCxnSpPr>
            <a:cxnSpLocks/>
          </p:cNvCxnSpPr>
          <p:nvPr/>
        </p:nvCxnSpPr>
        <p:spPr>
          <a:xfrm flipV="1">
            <a:off x="2172353" y="2664327"/>
            <a:ext cx="713733" cy="5528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BB6175-6D37-2BA5-41CA-47C3870EE696}"/>
              </a:ext>
            </a:extLst>
          </p:cNvPr>
          <p:cNvCxnSpPr>
            <a:cxnSpLocks/>
          </p:cNvCxnSpPr>
          <p:nvPr/>
        </p:nvCxnSpPr>
        <p:spPr>
          <a:xfrm flipH="1">
            <a:off x="4723495" y="3482066"/>
            <a:ext cx="1008711" cy="6194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ign on a blue wall&#10;&#10;Description automatically generated with medium confidence">
            <a:extLst>
              <a:ext uri="{FF2B5EF4-FFF2-40B4-BE49-F238E27FC236}">
                <a16:creationId xmlns:a16="http://schemas.microsoft.com/office/drawing/2014/main" id="{DA65BD8F-093E-7302-4968-9252F61703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0725" y="3482066"/>
            <a:ext cx="1885950" cy="1257300"/>
          </a:xfrm>
          <a:prstGeom prst="rect">
            <a:avLst/>
          </a:prstGeom>
        </p:spPr>
      </p:pic>
      <p:cxnSp>
        <p:nvCxnSpPr>
          <p:cNvPr id="22" name="Straight Arrow Connector 21">
            <a:extLst>
              <a:ext uri="{FF2B5EF4-FFF2-40B4-BE49-F238E27FC236}">
                <a16:creationId xmlns:a16="http://schemas.microsoft.com/office/drawing/2014/main" id="{751D162C-4F10-3442-6274-71700FD2651F}"/>
              </a:ext>
            </a:extLst>
          </p:cNvPr>
          <p:cNvCxnSpPr>
            <a:cxnSpLocks/>
          </p:cNvCxnSpPr>
          <p:nvPr/>
        </p:nvCxnSpPr>
        <p:spPr>
          <a:xfrm flipH="1">
            <a:off x="1787327" y="4190801"/>
            <a:ext cx="908722" cy="7135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C88BA16-4CD3-ABDF-F8A3-94A803ECA2A5}"/>
              </a:ext>
            </a:extLst>
          </p:cNvPr>
          <p:cNvCxnSpPr>
            <a:cxnSpLocks/>
          </p:cNvCxnSpPr>
          <p:nvPr/>
        </p:nvCxnSpPr>
        <p:spPr>
          <a:xfrm flipV="1">
            <a:off x="2502349" y="5704162"/>
            <a:ext cx="958606" cy="17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55024AC-F34D-C00E-5787-DEB9A0012B3D}"/>
              </a:ext>
            </a:extLst>
          </p:cNvPr>
          <p:cNvCxnSpPr>
            <a:cxnSpLocks/>
          </p:cNvCxnSpPr>
          <p:nvPr/>
        </p:nvCxnSpPr>
        <p:spPr>
          <a:xfrm>
            <a:off x="5515827" y="5740287"/>
            <a:ext cx="822959" cy="14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855EEB-D530-A598-C578-F296A58E8E23}"/>
              </a:ext>
            </a:extLst>
          </p:cNvPr>
          <p:cNvCxnSpPr>
            <a:cxnSpLocks/>
          </p:cNvCxnSpPr>
          <p:nvPr/>
        </p:nvCxnSpPr>
        <p:spPr>
          <a:xfrm flipV="1">
            <a:off x="7535327" y="2861187"/>
            <a:ext cx="1334264" cy="20431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A white building with red doors&#10;&#10;Description automatically generated with medium confidence">
            <a:extLst>
              <a:ext uri="{FF2B5EF4-FFF2-40B4-BE49-F238E27FC236}">
                <a16:creationId xmlns:a16="http://schemas.microsoft.com/office/drawing/2014/main" id="{72D97CB3-154B-ED42-EB97-F3B5A91345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7518" y="1451706"/>
            <a:ext cx="1988346" cy="1325564"/>
          </a:xfrm>
          <a:prstGeom prst="rect">
            <a:avLst/>
          </a:prstGeom>
        </p:spPr>
      </p:pic>
      <p:pic>
        <p:nvPicPr>
          <p:cNvPr id="39" name="Picture 38" descr="A picture containing truck, outdoor, parked, transport&#10;&#10;Description automatically generated">
            <a:extLst>
              <a:ext uri="{FF2B5EF4-FFF2-40B4-BE49-F238E27FC236}">
                <a16:creationId xmlns:a16="http://schemas.microsoft.com/office/drawing/2014/main" id="{33F81B5A-9A00-35BE-963F-94066246FF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2237" y="3102454"/>
            <a:ext cx="1043126" cy="1564689"/>
          </a:xfrm>
          <a:prstGeom prst="rect">
            <a:avLst/>
          </a:prstGeom>
        </p:spPr>
      </p:pic>
      <p:cxnSp>
        <p:nvCxnSpPr>
          <p:cNvPr id="40" name="Straight Arrow Connector 39">
            <a:extLst>
              <a:ext uri="{FF2B5EF4-FFF2-40B4-BE49-F238E27FC236}">
                <a16:creationId xmlns:a16="http://schemas.microsoft.com/office/drawing/2014/main" id="{B4DE567F-5259-CF86-A3B3-807E0C7122D1}"/>
              </a:ext>
            </a:extLst>
          </p:cNvPr>
          <p:cNvCxnSpPr>
            <a:cxnSpLocks/>
          </p:cNvCxnSpPr>
          <p:nvPr/>
        </p:nvCxnSpPr>
        <p:spPr>
          <a:xfrm>
            <a:off x="10751258" y="2114488"/>
            <a:ext cx="602542" cy="8931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3EAEA615-72A5-FE68-EE25-57FEFC3019DA}"/>
              </a:ext>
            </a:extLst>
          </p:cNvPr>
          <p:cNvPicPr>
            <a:picLocks noChangeAspect="1"/>
          </p:cNvPicPr>
          <p:nvPr/>
        </p:nvPicPr>
        <p:blipFill>
          <a:blip r:embed="rId9"/>
          <a:stretch>
            <a:fillRect/>
          </a:stretch>
        </p:blipFill>
        <p:spPr>
          <a:xfrm>
            <a:off x="10832238" y="5168140"/>
            <a:ext cx="778458" cy="1183620"/>
          </a:xfrm>
          <a:prstGeom prst="rect">
            <a:avLst/>
          </a:prstGeom>
        </p:spPr>
      </p:pic>
      <p:cxnSp>
        <p:nvCxnSpPr>
          <p:cNvPr id="48" name="Straight Arrow Connector 47">
            <a:extLst>
              <a:ext uri="{FF2B5EF4-FFF2-40B4-BE49-F238E27FC236}">
                <a16:creationId xmlns:a16="http://schemas.microsoft.com/office/drawing/2014/main" id="{6D0314BE-7CE7-08BD-B922-5ECC1EB01D43}"/>
              </a:ext>
            </a:extLst>
          </p:cNvPr>
          <p:cNvCxnSpPr>
            <a:cxnSpLocks/>
          </p:cNvCxnSpPr>
          <p:nvPr/>
        </p:nvCxnSpPr>
        <p:spPr>
          <a:xfrm>
            <a:off x="11262689" y="4721585"/>
            <a:ext cx="0" cy="365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208873-65F2-6C5C-3535-0572AB7D4164}"/>
              </a:ext>
            </a:extLst>
          </p:cNvPr>
          <p:cNvCxnSpPr>
            <a:cxnSpLocks/>
          </p:cNvCxnSpPr>
          <p:nvPr/>
        </p:nvCxnSpPr>
        <p:spPr>
          <a:xfrm flipH="1" flipV="1">
            <a:off x="10396722" y="5315403"/>
            <a:ext cx="318084" cy="181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1E3A804-64DE-8042-DAEE-F6F5B35ED7AB}"/>
              </a:ext>
            </a:extLst>
          </p:cNvPr>
          <p:cNvGrpSpPr/>
          <p:nvPr/>
        </p:nvGrpSpPr>
        <p:grpSpPr>
          <a:xfrm>
            <a:off x="3504997" y="4809511"/>
            <a:ext cx="1703768" cy="1559102"/>
            <a:chOff x="3504996" y="4809510"/>
            <a:chExt cx="2148663" cy="1966221"/>
          </a:xfrm>
        </p:grpSpPr>
        <p:sp>
          <p:nvSpPr>
            <p:cNvPr id="12" name="Rectangle 11">
              <a:extLst>
                <a:ext uri="{FF2B5EF4-FFF2-40B4-BE49-F238E27FC236}">
                  <a16:creationId xmlns:a16="http://schemas.microsoft.com/office/drawing/2014/main" id="{D825B529-FA29-EFBF-37C6-7B8785A95C7A}"/>
                </a:ext>
              </a:extLst>
            </p:cNvPr>
            <p:cNvSpPr/>
            <p:nvPr/>
          </p:nvSpPr>
          <p:spPr>
            <a:xfrm>
              <a:off x="3504996" y="4809510"/>
              <a:ext cx="2148663" cy="1966221"/>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8901C0-5AA2-58F3-9BD6-C658ED6664BF}"/>
                </a:ext>
              </a:extLst>
            </p:cNvPr>
            <p:cNvPicPr>
              <a:picLocks noChangeAspect="1"/>
            </p:cNvPicPr>
            <p:nvPr/>
          </p:nvPicPr>
          <p:blipFill>
            <a:blip r:embed="rId10"/>
            <a:stretch>
              <a:fillRect/>
            </a:stretch>
          </p:blipFill>
          <p:spPr>
            <a:xfrm>
              <a:off x="3610938" y="4846362"/>
              <a:ext cx="1958091" cy="1900159"/>
            </a:xfrm>
            <a:prstGeom prst="rect">
              <a:avLst/>
            </a:prstGeom>
          </p:spPr>
        </p:pic>
      </p:grpSp>
      <p:pic>
        <p:nvPicPr>
          <p:cNvPr id="10" name="Picture 9">
            <a:extLst>
              <a:ext uri="{FF2B5EF4-FFF2-40B4-BE49-F238E27FC236}">
                <a16:creationId xmlns:a16="http://schemas.microsoft.com/office/drawing/2014/main" id="{CD4B60E1-9409-B1B3-3B37-0B02D08CF4C7}"/>
              </a:ext>
            </a:extLst>
          </p:cNvPr>
          <p:cNvPicPr>
            <a:picLocks noChangeAspect="1"/>
          </p:cNvPicPr>
          <p:nvPr/>
        </p:nvPicPr>
        <p:blipFill>
          <a:blip r:embed="rId11"/>
          <a:stretch>
            <a:fillRect/>
          </a:stretch>
        </p:blipFill>
        <p:spPr>
          <a:xfrm>
            <a:off x="5976391" y="1934829"/>
            <a:ext cx="1662416" cy="1684881"/>
          </a:xfrm>
          <a:prstGeom prst="rect">
            <a:avLst/>
          </a:prstGeom>
        </p:spPr>
      </p:pic>
      <p:grpSp>
        <p:nvGrpSpPr>
          <p:cNvPr id="16" name="Group 15">
            <a:extLst>
              <a:ext uri="{FF2B5EF4-FFF2-40B4-BE49-F238E27FC236}">
                <a16:creationId xmlns:a16="http://schemas.microsoft.com/office/drawing/2014/main" id="{869AC740-18E8-516E-A438-3FFFC715C321}"/>
              </a:ext>
            </a:extLst>
          </p:cNvPr>
          <p:cNvGrpSpPr/>
          <p:nvPr/>
        </p:nvGrpSpPr>
        <p:grpSpPr>
          <a:xfrm>
            <a:off x="1254516" y="4992329"/>
            <a:ext cx="1014412" cy="1396347"/>
            <a:chOff x="1254515" y="4992329"/>
            <a:chExt cx="1143655" cy="1748996"/>
          </a:xfrm>
        </p:grpSpPr>
        <p:sp>
          <p:nvSpPr>
            <p:cNvPr id="7" name="Rectangle 6">
              <a:extLst>
                <a:ext uri="{FF2B5EF4-FFF2-40B4-BE49-F238E27FC236}">
                  <a16:creationId xmlns:a16="http://schemas.microsoft.com/office/drawing/2014/main" id="{81BD5AE6-5F08-41D1-0F8F-DDAEF39DC4F8}"/>
                </a:ext>
              </a:extLst>
            </p:cNvPr>
            <p:cNvSpPr/>
            <p:nvPr/>
          </p:nvSpPr>
          <p:spPr>
            <a:xfrm>
              <a:off x="1254515" y="4992329"/>
              <a:ext cx="1143655" cy="1748996"/>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30A0592-0B27-EA9F-D519-B76047B0E40F}"/>
                </a:ext>
              </a:extLst>
            </p:cNvPr>
            <p:cNvPicPr>
              <a:picLocks noChangeAspect="1"/>
            </p:cNvPicPr>
            <p:nvPr/>
          </p:nvPicPr>
          <p:blipFill>
            <a:blip r:embed="rId12"/>
            <a:stretch>
              <a:fillRect/>
            </a:stretch>
          </p:blipFill>
          <p:spPr>
            <a:xfrm>
              <a:off x="1321789" y="5107160"/>
              <a:ext cx="1017383" cy="1557566"/>
            </a:xfrm>
            <a:prstGeom prst="rect">
              <a:avLst/>
            </a:prstGeom>
          </p:spPr>
        </p:pic>
      </p:grpSp>
      <p:grpSp>
        <p:nvGrpSpPr>
          <p:cNvPr id="21" name="Group 20">
            <a:extLst>
              <a:ext uri="{FF2B5EF4-FFF2-40B4-BE49-F238E27FC236}">
                <a16:creationId xmlns:a16="http://schemas.microsoft.com/office/drawing/2014/main" id="{FACF6F96-D624-E263-325B-C37ED1C41D03}"/>
              </a:ext>
            </a:extLst>
          </p:cNvPr>
          <p:cNvGrpSpPr/>
          <p:nvPr/>
        </p:nvGrpSpPr>
        <p:grpSpPr>
          <a:xfrm>
            <a:off x="6676174" y="4996843"/>
            <a:ext cx="1014412" cy="1396936"/>
            <a:chOff x="6676174" y="4996842"/>
            <a:chExt cx="1257300" cy="1731415"/>
          </a:xfrm>
        </p:grpSpPr>
        <p:sp>
          <p:nvSpPr>
            <p:cNvPr id="14" name="Rectangle 13">
              <a:extLst>
                <a:ext uri="{FF2B5EF4-FFF2-40B4-BE49-F238E27FC236}">
                  <a16:creationId xmlns:a16="http://schemas.microsoft.com/office/drawing/2014/main" id="{06DF5E80-3F51-5053-9796-903E4C42137E}"/>
                </a:ext>
              </a:extLst>
            </p:cNvPr>
            <p:cNvSpPr/>
            <p:nvPr/>
          </p:nvSpPr>
          <p:spPr>
            <a:xfrm>
              <a:off x="6676174" y="4996842"/>
              <a:ext cx="1257300" cy="1731415"/>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F67542B-5144-E5BB-3E79-05F466A93B27}"/>
                </a:ext>
              </a:extLst>
            </p:cNvPr>
            <p:cNvPicPr>
              <a:picLocks noChangeAspect="1"/>
            </p:cNvPicPr>
            <p:nvPr/>
          </p:nvPicPr>
          <p:blipFill>
            <a:blip r:embed="rId12"/>
            <a:stretch>
              <a:fillRect/>
            </a:stretch>
          </p:blipFill>
          <p:spPr>
            <a:xfrm>
              <a:off x="6830114" y="5113029"/>
              <a:ext cx="1017383" cy="1557566"/>
            </a:xfrm>
            <a:prstGeom prst="rect">
              <a:avLst/>
            </a:prstGeom>
          </p:spPr>
        </p:pic>
      </p:grpSp>
    </p:spTree>
    <p:extLst>
      <p:ext uri="{BB962C8B-B14F-4D97-AF65-F5344CB8AC3E}">
        <p14:creationId xmlns:p14="http://schemas.microsoft.com/office/powerpoint/2010/main" val="240978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838200" y="241796"/>
            <a:ext cx="10515600" cy="1325563"/>
          </a:xfrm>
        </p:spPr>
        <p:txBody>
          <a:bodyPr>
            <a:normAutofit/>
          </a:bodyPr>
          <a:lstStyle/>
          <a:p>
            <a:r>
              <a:rPr lang="en-US" sz="3600" dirty="0"/>
              <a:t>Understanding the process creates</a:t>
            </a:r>
            <a:br>
              <a:rPr lang="en-US" sz="3600" dirty="0"/>
            </a:br>
            <a:r>
              <a:rPr lang="en-US" sz="3600" dirty="0"/>
              <a:t>ways to intervene</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742006" y="15977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4857136" y="2233978"/>
            <a:ext cx="8750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9C7D2B-7534-C47D-B81C-5B8ABCDC787F}"/>
              </a:ext>
            </a:extLst>
          </p:cNvPr>
          <p:cNvPicPr>
            <a:picLocks noChangeAspect="1"/>
          </p:cNvPicPr>
          <p:nvPr/>
        </p:nvPicPr>
        <p:blipFill>
          <a:blip r:embed="rId4"/>
          <a:stretch>
            <a:fillRect/>
          </a:stretch>
        </p:blipFill>
        <p:spPr>
          <a:xfrm>
            <a:off x="9021991" y="4363679"/>
            <a:ext cx="1257300" cy="1257300"/>
          </a:xfrm>
          <a:prstGeom prst="rect">
            <a:avLst/>
          </a:prstGeom>
        </p:spPr>
      </p:pic>
      <p:pic>
        <p:nvPicPr>
          <p:cNvPr id="8" name="Picture 7" descr="A picture containing tree, sky, outdoor&#10;&#10;Description automatically generated">
            <a:extLst>
              <a:ext uri="{FF2B5EF4-FFF2-40B4-BE49-F238E27FC236}">
                <a16:creationId xmlns:a16="http://schemas.microsoft.com/office/drawing/2014/main" id="{8C9AAE68-AFF1-6E40-2AF0-0AF71D3FE170}"/>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058566" y="1767093"/>
            <a:ext cx="1703768" cy="1135845"/>
          </a:xfrm>
          <a:prstGeom prst="rect">
            <a:avLst/>
          </a:prstGeom>
          <a:effectLst>
            <a:outerShdw blurRad="50800" dist="50800" dir="5400000" algn="ctr" rotWithShape="0">
              <a:srgbClr val="000000"/>
            </a:outerShdw>
          </a:effectLst>
        </p:spPr>
      </p:pic>
      <p:pic>
        <p:nvPicPr>
          <p:cNvPr id="14" name="Picture 13" descr="A picture containing truck, outdoor, parked, transport&#10;&#10;Description automatically generated">
            <a:extLst>
              <a:ext uri="{FF2B5EF4-FFF2-40B4-BE49-F238E27FC236}">
                <a16:creationId xmlns:a16="http://schemas.microsoft.com/office/drawing/2014/main" id="{B2C64675-08F5-E575-B78A-245961C2B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847" y="1323665"/>
            <a:ext cx="1607574" cy="2411361"/>
          </a:xfrm>
          <a:prstGeom prst="rect">
            <a:avLst/>
          </a:prstGeom>
        </p:spPr>
      </p:pic>
      <p:cxnSp>
        <p:nvCxnSpPr>
          <p:cNvPr id="15" name="Straight Arrow Connector 14">
            <a:extLst>
              <a:ext uri="{FF2B5EF4-FFF2-40B4-BE49-F238E27FC236}">
                <a16:creationId xmlns:a16="http://schemas.microsoft.com/office/drawing/2014/main" id="{1BBB6175-6D37-2BA5-41CA-47C3870EE696}"/>
              </a:ext>
            </a:extLst>
          </p:cNvPr>
          <p:cNvCxnSpPr>
            <a:cxnSpLocks/>
          </p:cNvCxnSpPr>
          <p:nvPr/>
        </p:nvCxnSpPr>
        <p:spPr>
          <a:xfrm flipH="1">
            <a:off x="4723495" y="3482066"/>
            <a:ext cx="1008711" cy="6194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ign on a blue wall&#10;&#10;Description automatically generated with medium confidence">
            <a:extLst>
              <a:ext uri="{FF2B5EF4-FFF2-40B4-BE49-F238E27FC236}">
                <a16:creationId xmlns:a16="http://schemas.microsoft.com/office/drawing/2014/main" id="{DA65BD8F-093E-7302-4968-9252F6170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725" y="3482066"/>
            <a:ext cx="1885950" cy="1257300"/>
          </a:xfrm>
          <a:prstGeom prst="rect">
            <a:avLst/>
          </a:prstGeom>
        </p:spPr>
      </p:pic>
      <p:pic>
        <p:nvPicPr>
          <p:cNvPr id="21" name="Picture 20">
            <a:extLst>
              <a:ext uri="{FF2B5EF4-FFF2-40B4-BE49-F238E27FC236}">
                <a16:creationId xmlns:a16="http://schemas.microsoft.com/office/drawing/2014/main" id="{F51BB519-C4B3-30D4-D150-F20503AD0949}"/>
              </a:ext>
            </a:extLst>
          </p:cNvPr>
          <p:cNvPicPr>
            <a:picLocks noChangeAspect="1"/>
          </p:cNvPicPr>
          <p:nvPr/>
        </p:nvPicPr>
        <p:blipFill>
          <a:blip r:embed="rId8">
            <a:alphaModFix amt="19000"/>
          </a:blip>
          <a:stretch>
            <a:fillRect/>
          </a:stretch>
        </p:blipFill>
        <p:spPr>
          <a:xfrm>
            <a:off x="1024091" y="5087112"/>
            <a:ext cx="1315092" cy="1237565"/>
          </a:xfrm>
          <a:prstGeom prst="rect">
            <a:avLst/>
          </a:prstGeom>
        </p:spPr>
      </p:pic>
      <p:cxnSp>
        <p:nvCxnSpPr>
          <p:cNvPr id="22" name="Straight Arrow Connector 21">
            <a:extLst>
              <a:ext uri="{FF2B5EF4-FFF2-40B4-BE49-F238E27FC236}">
                <a16:creationId xmlns:a16="http://schemas.microsoft.com/office/drawing/2014/main" id="{751D162C-4F10-3442-6274-71700FD2651F}"/>
              </a:ext>
            </a:extLst>
          </p:cNvPr>
          <p:cNvCxnSpPr>
            <a:cxnSpLocks/>
          </p:cNvCxnSpPr>
          <p:nvPr/>
        </p:nvCxnSpPr>
        <p:spPr>
          <a:xfrm flipH="1">
            <a:off x="1681637" y="4190801"/>
            <a:ext cx="1014412" cy="801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n airplane flying in the sky&#10;&#10;Description automatically generated">
            <a:extLst>
              <a:ext uri="{FF2B5EF4-FFF2-40B4-BE49-F238E27FC236}">
                <a16:creationId xmlns:a16="http://schemas.microsoft.com/office/drawing/2014/main" id="{E868B599-D02D-32DE-DA9C-8E09529A88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5862" y="5087113"/>
            <a:ext cx="1780250" cy="1335188"/>
          </a:xfrm>
          <a:prstGeom prst="rect">
            <a:avLst/>
          </a:prstGeom>
        </p:spPr>
      </p:pic>
      <p:cxnSp>
        <p:nvCxnSpPr>
          <p:cNvPr id="31" name="Straight Arrow Connector 30">
            <a:extLst>
              <a:ext uri="{FF2B5EF4-FFF2-40B4-BE49-F238E27FC236}">
                <a16:creationId xmlns:a16="http://schemas.microsoft.com/office/drawing/2014/main" id="{E55024AC-F34D-C00E-5787-DEB9A0012B3D}"/>
              </a:ext>
            </a:extLst>
          </p:cNvPr>
          <p:cNvCxnSpPr>
            <a:cxnSpLocks/>
          </p:cNvCxnSpPr>
          <p:nvPr/>
        </p:nvCxnSpPr>
        <p:spPr>
          <a:xfrm>
            <a:off x="5732206" y="5740287"/>
            <a:ext cx="822959" cy="14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855EEB-D530-A598-C578-F296A58E8E23}"/>
              </a:ext>
            </a:extLst>
          </p:cNvPr>
          <p:cNvCxnSpPr>
            <a:cxnSpLocks/>
          </p:cNvCxnSpPr>
          <p:nvPr/>
        </p:nvCxnSpPr>
        <p:spPr>
          <a:xfrm flipV="1">
            <a:off x="7535327" y="2861187"/>
            <a:ext cx="1334264" cy="20431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A white building with red doors&#10;&#10;Description automatically generated with medium confidence">
            <a:extLst>
              <a:ext uri="{FF2B5EF4-FFF2-40B4-BE49-F238E27FC236}">
                <a16:creationId xmlns:a16="http://schemas.microsoft.com/office/drawing/2014/main" id="{72D97CB3-154B-ED42-EB97-F3B5A91345C2}"/>
              </a:ext>
            </a:extLst>
          </p:cNvPr>
          <p:cNvPicPr>
            <a:picLocks noChangeAspect="1"/>
          </p:cNvPicPr>
          <p:nvPr/>
        </p:nvPicPr>
        <p:blipFill>
          <a:blip r:embed="rId10">
            <a:alphaModFix amt="20000"/>
            <a:extLst>
              <a:ext uri="{28A0092B-C50C-407E-A947-70E740481C1C}">
                <a14:useLocalDpi xmlns:a14="http://schemas.microsoft.com/office/drawing/2010/main" val="0"/>
              </a:ext>
            </a:extLst>
          </a:blip>
          <a:stretch>
            <a:fillRect/>
          </a:stretch>
        </p:blipFill>
        <p:spPr>
          <a:xfrm>
            <a:off x="8647518" y="1451706"/>
            <a:ext cx="1988346" cy="1325564"/>
          </a:xfrm>
          <a:prstGeom prst="rect">
            <a:avLst/>
          </a:prstGeom>
        </p:spPr>
      </p:pic>
      <p:pic>
        <p:nvPicPr>
          <p:cNvPr id="39" name="Picture 38" descr="A picture containing truck, outdoor, parked, transport&#10;&#10;Description automatically generated">
            <a:extLst>
              <a:ext uri="{FF2B5EF4-FFF2-40B4-BE49-F238E27FC236}">
                <a16:creationId xmlns:a16="http://schemas.microsoft.com/office/drawing/2014/main" id="{33F81B5A-9A00-35BE-963F-94066246F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2237" y="3102454"/>
            <a:ext cx="1043126" cy="1564689"/>
          </a:xfrm>
          <a:prstGeom prst="rect">
            <a:avLst/>
          </a:prstGeom>
        </p:spPr>
      </p:pic>
      <p:pic>
        <p:nvPicPr>
          <p:cNvPr id="47" name="Picture 46">
            <a:extLst>
              <a:ext uri="{FF2B5EF4-FFF2-40B4-BE49-F238E27FC236}">
                <a16:creationId xmlns:a16="http://schemas.microsoft.com/office/drawing/2014/main" id="{3EAEA615-72A5-FE68-EE25-57FEFC3019DA}"/>
              </a:ext>
            </a:extLst>
          </p:cNvPr>
          <p:cNvPicPr>
            <a:picLocks noChangeAspect="1"/>
          </p:cNvPicPr>
          <p:nvPr/>
        </p:nvPicPr>
        <p:blipFill>
          <a:blip r:embed="rId11">
            <a:alphaModFix amt="20000"/>
          </a:blip>
          <a:stretch>
            <a:fillRect/>
          </a:stretch>
        </p:blipFill>
        <p:spPr>
          <a:xfrm>
            <a:off x="10832238" y="5168139"/>
            <a:ext cx="800904" cy="1217749"/>
          </a:xfrm>
          <a:prstGeom prst="rect">
            <a:avLst/>
          </a:prstGeom>
        </p:spPr>
      </p:pic>
      <p:cxnSp>
        <p:nvCxnSpPr>
          <p:cNvPr id="48" name="Straight Arrow Connector 47">
            <a:extLst>
              <a:ext uri="{FF2B5EF4-FFF2-40B4-BE49-F238E27FC236}">
                <a16:creationId xmlns:a16="http://schemas.microsoft.com/office/drawing/2014/main" id="{6D0314BE-7CE7-08BD-B922-5ECC1EB01D43}"/>
              </a:ext>
            </a:extLst>
          </p:cNvPr>
          <p:cNvCxnSpPr>
            <a:cxnSpLocks/>
          </p:cNvCxnSpPr>
          <p:nvPr/>
        </p:nvCxnSpPr>
        <p:spPr>
          <a:xfrm>
            <a:off x="11262689" y="4721585"/>
            <a:ext cx="0" cy="365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D91C6044-99F0-61DF-F139-1D4F6896BD70}"/>
              </a:ext>
            </a:extLst>
          </p:cNvPr>
          <p:cNvPicPr>
            <a:picLocks noChangeAspect="1"/>
          </p:cNvPicPr>
          <p:nvPr/>
        </p:nvPicPr>
        <p:blipFill>
          <a:blip r:embed="rId12"/>
          <a:stretch>
            <a:fillRect/>
          </a:stretch>
        </p:blipFill>
        <p:spPr>
          <a:xfrm>
            <a:off x="6669634" y="5100176"/>
            <a:ext cx="1603571" cy="1041605"/>
          </a:xfrm>
          <a:prstGeom prst="rect">
            <a:avLst/>
          </a:prstGeom>
        </p:spPr>
      </p:pic>
      <p:sp>
        <p:nvSpPr>
          <p:cNvPr id="3" name="TextBox 2">
            <a:extLst>
              <a:ext uri="{FF2B5EF4-FFF2-40B4-BE49-F238E27FC236}">
                <a16:creationId xmlns:a16="http://schemas.microsoft.com/office/drawing/2014/main" id="{254155AB-5C35-2CB3-782C-A2EC0C5FE42C}"/>
              </a:ext>
            </a:extLst>
          </p:cNvPr>
          <p:cNvSpPr txBox="1"/>
          <p:nvPr/>
        </p:nvSpPr>
        <p:spPr>
          <a:xfrm>
            <a:off x="2947992" y="2949654"/>
            <a:ext cx="184731" cy="369332"/>
          </a:xfrm>
          <a:prstGeom prst="rect">
            <a:avLst/>
          </a:prstGeom>
          <a:noFill/>
        </p:spPr>
        <p:txBody>
          <a:bodyPr wrap="none" rtlCol="0">
            <a:spAutoFit/>
          </a:bodyPr>
          <a:lstStyle/>
          <a:p>
            <a:endParaRPr lang="en-US" dirty="0"/>
          </a:p>
        </p:txBody>
      </p:sp>
      <p:grpSp>
        <p:nvGrpSpPr>
          <p:cNvPr id="24" name="Group 23">
            <a:extLst>
              <a:ext uri="{FF2B5EF4-FFF2-40B4-BE49-F238E27FC236}">
                <a16:creationId xmlns:a16="http://schemas.microsoft.com/office/drawing/2014/main" id="{9A7EEFE5-413D-1DEE-85B3-3E9E19420646}"/>
              </a:ext>
            </a:extLst>
          </p:cNvPr>
          <p:cNvGrpSpPr/>
          <p:nvPr/>
        </p:nvGrpSpPr>
        <p:grpSpPr>
          <a:xfrm>
            <a:off x="2291079" y="2148875"/>
            <a:ext cx="565868" cy="262180"/>
            <a:chOff x="827446" y="4077115"/>
            <a:chExt cx="565868" cy="262180"/>
          </a:xfrm>
        </p:grpSpPr>
        <p:cxnSp>
          <p:nvCxnSpPr>
            <p:cNvPr id="7" name="Straight Connector 6">
              <a:extLst>
                <a:ext uri="{FF2B5EF4-FFF2-40B4-BE49-F238E27FC236}">
                  <a16:creationId xmlns:a16="http://schemas.microsoft.com/office/drawing/2014/main" id="{368145D3-C78D-580E-9596-E31E09287554}"/>
                </a:ext>
              </a:extLst>
            </p:cNvPr>
            <p:cNvCxnSpPr>
              <a:cxnSpLocks/>
            </p:cNvCxnSpPr>
            <p:nvPr/>
          </p:nvCxnSpPr>
          <p:spPr>
            <a:xfrm>
              <a:off x="827446" y="421421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CC3EF9-9A12-E844-70BB-6A36A718F9D7}"/>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00B4B10-8099-6539-181E-50DAEE4A75BA}"/>
              </a:ext>
            </a:extLst>
          </p:cNvPr>
          <p:cNvSpPr txBox="1"/>
          <p:nvPr/>
        </p:nvSpPr>
        <p:spPr>
          <a:xfrm>
            <a:off x="838200" y="1399467"/>
            <a:ext cx="2578206" cy="369332"/>
          </a:xfrm>
          <a:prstGeom prst="rect">
            <a:avLst/>
          </a:prstGeom>
          <a:noFill/>
        </p:spPr>
        <p:txBody>
          <a:bodyPr wrap="none" rtlCol="0">
            <a:spAutoFit/>
          </a:bodyPr>
          <a:lstStyle/>
          <a:p>
            <a:r>
              <a:rPr lang="en-US" dirty="0"/>
              <a:t>Text:  “Don’t send socks!”</a:t>
            </a:r>
          </a:p>
        </p:txBody>
      </p:sp>
      <p:cxnSp>
        <p:nvCxnSpPr>
          <p:cNvPr id="29" name="Straight Arrow Connector 28">
            <a:extLst>
              <a:ext uri="{FF2B5EF4-FFF2-40B4-BE49-F238E27FC236}">
                <a16:creationId xmlns:a16="http://schemas.microsoft.com/office/drawing/2014/main" id="{508CD448-F517-959B-45EE-D166110F449E}"/>
              </a:ext>
            </a:extLst>
          </p:cNvPr>
          <p:cNvCxnSpPr>
            <a:cxnSpLocks/>
          </p:cNvCxnSpPr>
          <p:nvPr/>
        </p:nvCxnSpPr>
        <p:spPr>
          <a:xfrm>
            <a:off x="2539793" y="1767093"/>
            <a:ext cx="0" cy="381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08220E28-6BF7-4D85-4845-FBEB3055BC28}"/>
              </a:ext>
            </a:extLst>
          </p:cNvPr>
          <p:cNvGrpSpPr/>
          <p:nvPr/>
        </p:nvGrpSpPr>
        <p:grpSpPr>
          <a:xfrm rot="12936123">
            <a:off x="10241980" y="5754853"/>
            <a:ext cx="566928" cy="262180"/>
            <a:chOff x="826386" y="4077115"/>
            <a:chExt cx="566928" cy="262180"/>
          </a:xfrm>
        </p:grpSpPr>
        <p:cxnSp>
          <p:nvCxnSpPr>
            <p:cNvPr id="32" name="Straight Connector 31">
              <a:extLst>
                <a:ext uri="{FF2B5EF4-FFF2-40B4-BE49-F238E27FC236}">
                  <a16:creationId xmlns:a16="http://schemas.microsoft.com/office/drawing/2014/main" id="{997EBA13-F491-B907-9B83-F0C399F9BC60}"/>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5E2D55-4BCC-7577-C96F-60A678F456EC}"/>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A467D4A2-DE4C-BCF4-56FA-17B994551978}"/>
              </a:ext>
            </a:extLst>
          </p:cNvPr>
          <p:cNvSpPr txBox="1"/>
          <p:nvPr/>
        </p:nvSpPr>
        <p:spPr>
          <a:xfrm>
            <a:off x="9079206" y="6192619"/>
            <a:ext cx="1476558" cy="369332"/>
          </a:xfrm>
          <a:prstGeom prst="rect">
            <a:avLst/>
          </a:prstGeom>
          <a:noFill/>
        </p:spPr>
        <p:txBody>
          <a:bodyPr wrap="none" rtlCol="0">
            <a:spAutoFit/>
          </a:bodyPr>
          <a:lstStyle/>
          <a:p>
            <a:r>
              <a:rPr lang="en-US" dirty="0"/>
              <a:t>Package swap</a:t>
            </a:r>
          </a:p>
        </p:txBody>
      </p:sp>
      <p:cxnSp>
        <p:nvCxnSpPr>
          <p:cNvPr id="36" name="Straight Arrow Connector 35">
            <a:extLst>
              <a:ext uri="{FF2B5EF4-FFF2-40B4-BE49-F238E27FC236}">
                <a16:creationId xmlns:a16="http://schemas.microsoft.com/office/drawing/2014/main" id="{F02E867E-B306-09C4-4F6B-4CBCFCF7343A}"/>
              </a:ext>
            </a:extLst>
          </p:cNvPr>
          <p:cNvCxnSpPr>
            <a:cxnSpLocks/>
          </p:cNvCxnSpPr>
          <p:nvPr/>
        </p:nvCxnSpPr>
        <p:spPr>
          <a:xfrm flipV="1">
            <a:off x="9947756" y="5963690"/>
            <a:ext cx="488727" cy="241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83E4F1C-78FF-0CB9-2E0E-9986C96B3195}"/>
              </a:ext>
            </a:extLst>
          </p:cNvPr>
          <p:cNvGrpSpPr/>
          <p:nvPr/>
        </p:nvGrpSpPr>
        <p:grpSpPr>
          <a:xfrm rot="3058839">
            <a:off x="10740555" y="2504440"/>
            <a:ext cx="566928" cy="262180"/>
            <a:chOff x="826386" y="4077115"/>
            <a:chExt cx="566928" cy="262180"/>
          </a:xfrm>
        </p:grpSpPr>
        <p:cxnSp>
          <p:nvCxnSpPr>
            <p:cNvPr id="49" name="Straight Connector 48">
              <a:extLst>
                <a:ext uri="{FF2B5EF4-FFF2-40B4-BE49-F238E27FC236}">
                  <a16:creationId xmlns:a16="http://schemas.microsoft.com/office/drawing/2014/main" id="{AEC9C64F-ABC1-F630-5CB5-41403BC92E73}"/>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B1D652-1DDD-CBFF-F032-D7DA92796EE8}"/>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BB57B2C7-5CC3-553E-4756-7D65BA5A67A8}"/>
              </a:ext>
            </a:extLst>
          </p:cNvPr>
          <p:cNvSpPr txBox="1"/>
          <p:nvPr/>
        </p:nvSpPr>
        <p:spPr>
          <a:xfrm>
            <a:off x="10889098" y="1165728"/>
            <a:ext cx="983474" cy="923330"/>
          </a:xfrm>
          <a:prstGeom prst="rect">
            <a:avLst/>
          </a:prstGeom>
          <a:noFill/>
        </p:spPr>
        <p:txBody>
          <a:bodyPr wrap="none" rtlCol="0">
            <a:spAutoFit/>
          </a:bodyPr>
          <a:lstStyle/>
          <a:p>
            <a:r>
              <a:rPr lang="en-US" dirty="0"/>
              <a:t>Hold</a:t>
            </a:r>
          </a:p>
          <a:p>
            <a:r>
              <a:rPr lang="en-US" dirty="0"/>
              <a:t>delivery </a:t>
            </a:r>
          </a:p>
          <a:p>
            <a:r>
              <a:rPr lang="en-US" dirty="0"/>
              <a:t>order</a:t>
            </a:r>
          </a:p>
        </p:txBody>
      </p:sp>
      <p:cxnSp>
        <p:nvCxnSpPr>
          <p:cNvPr id="53" name="Straight Arrow Connector 52">
            <a:extLst>
              <a:ext uri="{FF2B5EF4-FFF2-40B4-BE49-F238E27FC236}">
                <a16:creationId xmlns:a16="http://schemas.microsoft.com/office/drawing/2014/main" id="{BAB7D7E4-56A3-139F-CCB5-F22C2C5DEAC8}"/>
              </a:ext>
            </a:extLst>
          </p:cNvPr>
          <p:cNvCxnSpPr>
            <a:cxnSpLocks/>
          </p:cNvCxnSpPr>
          <p:nvPr/>
        </p:nvCxnSpPr>
        <p:spPr>
          <a:xfrm flipH="1">
            <a:off x="11100634" y="2089058"/>
            <a:ext cx="162055" cy="440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4A3D87-67A4-D7AF-59E7-CC3E25DF085B}"/>
              </a:ext>
            </a:extLst>
          </p:cNvPr>
          <p:cNvSpPr txBox="1"/>
          <p:nvPr/>
        </p:nvSpPr>
        <p:spPr>
          <a:xfrm>
            <a:off x="2539793" y="6140011"/>
            <a:ext cx="748923" cy="369332"/>
          </a:xfrm>
          <a:prstGeom prst="rect">
            <a:avLst/>
          </a:prstGeom>
          <a:noFill/>
        </p:spPr>
        <p:txBody>
          <a:bodyPr wrap="none" rtlCol="0">
            <a:spAutoFit/>
          </a:bodyPr>
          <a:lstStyle/>
          <a:p>
            <a:r>
              <a:rPr lang="en-US" dirty="0"/>
              <a:t>Hijack</a:t>
            </a:r>
          </a:p>
        </p:txBody>
      </p:sp>
      <p:cxnSp>
        <p:nvCxnSpPr>
          <p:cNvPr id="58" name="Straight Arrow Connector 57">
            <a:extLst>
              <a:ext uri="{FF2B5EF4-FFF2-40B4-BE49-F238E27FC236}">
                <a16:creationId xmlns:a16="http://schemas.microsoft.com/office/drawing/2014/main" id="{D5039136-EC6E-0AA1-1A0D-553D77F969A8}"/>
              </a:ext>
            </a:extLst>
          </p:cNvPr>
          <p:cNvCxnSpPr>
            <a:cxnSpLocks/>
          </p:cNvCxnSpPr>
          <p:nvPr/>
        </p:nvCxnSpPr>
        <p:spPr>
          <a:xfrm flipH="1" flipV="1">
            <a:off x="2856947" y="5810377"/>
            <a:ext cx="13211" cy="327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44488B8-1A7D-CF98-8DE3-C3F2C78809C7}"/>
              </a:ext>
            </a:extLst>
          </p:cNvPr>
          <p:cNvGrpSpPr/>
          <p:nvPr/>
        </p:nvGrpSpPr>
        <p:grpSpPr>
          <a:xfrm>
            <a:off x="2636886" y="5458744"/>
            <a:ext cx="566928" cy="262180"/>
            <a:chOff x="826386" y="4077115"/>
            <a:chExt cx="566928" cy="262180"/>
          </a:xfrm>
        </p:grpSpPr>
        <p:cxnSp>
          <p:nvCxnSpPr>
            <p:cNvPr id="62" name="Straight Connector 61">
              <a:extLst>
                <a:ext uri="{FF2B5EF4-FFF2-40B4-BE49-F238E27FC236}">
                  <a16:creationId xmlns:a16="http://schemas.microsoft.com/office/drawing/2014/main" id="{713F0F0B-022E-3844-EE9C-1C9B4D6B14F3}"/>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185CC6-4BBF-0545-581F-2EEFCD51FF32}"/>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63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0ADB-551E-48B2-1202-D9A39C0ED4D2}"/>
              </a:ext>
            </a:extLst>
          </p:cNvPr>
          <p:cNvSpPr>
            <a:spLocks noGrp="1"/>
          </p:cNvSpPr>
          <p:nvPr>
            <p:ph type="title"/>
          </p:nvPr>
        </p:nvSpPr>
        <p:spPr>
          <a:xfrm>
            <a:off x="914400" y="914400"/>
            <a:ext cx="10515600" cy="1325563"/>
          </a:xfrm>
        </p:spPr>
        <p:txBody>
          <a:bodyPr/>
          <a:lstStyle/>
          <a:p>
            <a:r>
              <a:rPr lang="en-US" dirty="0"/>
              <a:t>Cells</a:t>
            </a:r>
          </a:p>
        </p:txBody>
      </p:sp>
      <p:sp>
        <p:nvSpPr>
          <p:cNvPr id="4" name="Oval 3">
            <a:extLst>
              <a:ext uri="{FF2B5EF4-FFF2-40B4-BE49-F238E27FC236}">
                <a16:creationId xmlns:a16="http://schemas.microsoft.com/office/drawing/2014/main" id="{B77B14D1-8563-A76A-31A4-9FA413633351}"/>
              </a:ext>
            </a:extLst>
          </p:cNvPr>
          <p:cNvSpPr/>
          <p:nvPr/>
        </p:nvSpPr>
        <p:spPr>
          <a:xfrm>
            <a:off x="4501134" y="2628901"/>
            <a:ext cx="5340096" cy="30358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FA319A0-7717-B113-14FD-44D5FD2A6D23}"/>
              </a:ext>
            </a:extLst>
          </p:cNvPr>
          <p:cNvSpPr txBox="1"/>
          <p:nvPr/>
        </p:nvSpPr>
        <p:spPr>
          <a:xfrm>
            <a:off x="2844546" y="2319934"/>
            <a:ext cx="1889760" cy="707886"/>
          </a:xfrm>
          <a:prstGeom prst="rect">
            <a:avLst/>
          </a:prstGeom>
          <a:noFill/>
        </p:spPr>
        <p:txBody>
          <a:bodyPr wrap="square" rtlCol="0">
            <a:spAutoFit/>
          </a:bodyPr>
          <a:lstStyle/>
          <a:p>
            <a:r>
              <a:rPr lang="en-US" sz="4000" dirty="0"/>
              <a:t>Cell</a:t>
            </a:r>
          </a:p>
        </p:txBody>
      </p:sp>
      <p:cxnSp>
        <p:nvCxnSpPr>
          <p:cNvPr id="7" name="Straight Arrow Connector 6">
            <a:extLst>
              <a:ext uri="{FF2B5EF4-FFF2-40B4-BE49-F238E27FC236}">
                <a16:creationId xmlns:a16="http://schemas.microsoft.com/office/drawing/2014/main" id="{787A943D-03EC-B9A9-F707-7C8279C52547}"/>
              </a:ext>
            </a:extLst>
          </p:cNvPr>
          <p:cNvCxnSpPr>
            <a:cxnSpLocks/>
          </p:cNvCxnSpPr>
          <p:nvPr/>
        </p:nvCxnSpPr>
        <p:spPr>
          <a:xfrm>
            <a:off x="3973068" y="2861505"/>
            <a:ext cx="344424" cy="3323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B78CC1-1831-4A3E-46EF-136CE1B35704}"/>
              </a:ext>
            </a:extLst>
          </p:cNvPr>
          <p:cNvSpPr txBox="1"/>
          <p:nvPr/>
        </p:nvSpPr>
        <p:spPr>
          <a:xfrm>
            <a:off x="2154174" y="5053268"/>
            <a:ext cx="3270504" cy="584775"/>
          </a:xfrm>
          <a:prstGeom prst="rect">
            <a:avLst/>
          </a:prstGeom>
          <a:noFill/>
        </p:spPr>
        <p:txBody>
          <a:bodyPr wrap="square" rtlCol="0">
            <a:spAutoFit/>
          </a:bodyPr>
          <a:lstStyle/>
          <a:p>
            <a:r>
              <a:rPr lang="en-US" sz="3200" dirty="0"/>
              <a:t>Cell membrane</a:t>
            </a:r>
          </a:p>
        </p:txBody>
      </p:sp>
      <p:cxnSp>
        <p:nvCxnSpPr>
          <p:cNvPr id="9" name="Straight Arrow Connector 8">
            <a:extLst>
              <a:ext uri="{FF2B5EF4-FFF2-40B4-BE49-F238E27FC236}">
                <a16:creationId xmlns:a16="http://schemas.microsoft.com/office/drawing/2014/main" id="{C3D5D425-CCE7-5642-31C5-980FDD9C69CB}"/>
              </a:ext>
            </a:extLst>
          </p:cNvPr>
          <p:cNvCxnSpPr>
            <a:cxnSpLocks/>
          </p:cNvCxnSpPr>
          <p:nvPr/>
        </p:nvCxnSpPr>
        <p:spPr>
          <a:xfrm flipV="1">
            <a:off x="3586734" y="4613101"/>
            <a:ext cx="1036320" cy="5478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92F5BE3-8C8C-A9B0-4874-07B39040DDCA}"/>
              </a:ext>
            </a:extLst>
          </p:cNvPr>
          <p:cNvSpPr/>
          <p:nvPr/>
        </p:nvSpPr>
        <p:spPr>
          <a:xfrm>
            <a:off x="6390894" y="3717524"/>
            <a:ext cx="1463040" cy="1085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D3B7E6A2-E8ED-0770-D442-0394C15EB26A}"/>
              </a:ext>
            </a:extLst>
          </p:cNvPr>
          <p:cNvSpPr txBox="1"/>
          <p:nvPr/>
        </p:nvSpPr>
        <p:spPr>
          <a:xfrm>
            <a:off x="7373673" y="2987861"/>
            <a:ext cx="933269" cy="369332"/>
          </a:xfrm>
          <a:prstGeom prst="rect">
            <a:avLst/>
          </a:prstGeom>
          <a:noFill/>
        </p:spPr>
        <p:txBody>
          <a:bodyPr wrap="none" rtlCol="0">
            <a:spAutoFit/>
          </a:bodyPr>
          <a:lstStyle/>
          <a:p>
            <a:r>
              <a:rPr lang="en-US" dirty="0"/>
              <a:t>Nucleus</a:t>
            </a:r>
          </a:p>
        </p:txBody>
      </p:sp>
      <p:cxnSp>
        <p:nvCxnSpPr>
          <p:cNvPr id="14" name="Straight Arrow Connector 13">
            <a:extLst>
              <a:ext uri="{FF2B5EF4-FFF2-40B4-BE49-F238E27FC236}">
                <a16:creationId xmlns:a16="http://schemas.microsoft.com/office/drawing/2014/main" id="{D334FA22-812B-D023-8482-5924305F2E49}"/>
              </a:ext>
            </a:extLst>
          </p:cNvPr>
          <p:cNvCxnSpPr>
            <a:cxnSpLocks/>
          </p:cNvCxnSpPr>
          <p:nvPr/>
        </p:nvCxnSpPr>
        <p:spPr>
          <a:xfrm flipH="1">
            <a:off x="7516651" y="3335103"/>
            <a:ext cx="63808" cy="328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41BE05E-595C-DA1F-6F9B-FD1C3C9BB293}"/>
              </a:ext>
            </a:extLst>
          </p:cNvPr>
          <p:cNvPicPr>
            <a:picLocks noChangeAspect="1"/>
          </p:cNvPicPr>
          <p:nvPr/>
        </p:nvPicPr>
        <p:blipFill>
          <a:blip r:embed="rId3"/>
          <a:stretch>
            <a:fillRect/>
          </a:stretch>
        </p:blipFill>
        <p:spPr>
          <a:xfrm rot="5106911">
            <a:off x="6924858" y="3807616"/>
            <a:ext cx="259842" cy="904904"/>
          </a:xfrm>
          <a:prstGeom prst="rect">
            <a:avLst/>
          </a:prstGeom>
        </p:spPr>
      </p:pic>
      <p:sp>
        <p:nvSpPr>
          <p:cNvPr id="25" name="TextBox 24">
            <a:extLst>
              <a:ext uri="{FF2B5EF4-FFF2-40B4-BE49-F238E27FC236}">
                <a16:creationId xmlns:a16="http://schemas.microsoft.com/office/drawing/2014/main" id="{DA420B8F-F9DE-16B3-FDDA-6959B1BF3CA8}"/>
              </a:ext>
            </a:extLst>
          </p:cNvPr>
          <p:cNvSpPr txBox="1"/>
          <p:nvPr/>
        </p:nvSpPr>
        <p:spPr>
          <a:xfrm>
            <a:off x="7840308" y="4643115"/>
            <a:ext cx="609462" cy="369332"/>
          </a:xfrm>
          <a:prstGeom prst="rect">
            <a:avLst/>
          </a:prstGeom>
          <a:noFill/>
        </p:spPr>
        <p:txBody>
          <a:bodyPr wrap="none" rtlCol="0">
            <a:spAutoFit/>
          </a:bodyPr>
          <a:lstStyle/>
          <a:p>
            <a:r>
              <a:rPr lang="en-US" dirty="0"/>
              <a:t>DNA</a:t>
            </a:r>
          </a:p>
        </p:txBody>
      </p:sp>
      <p:cxnSp>
        <p:nvCxnSpPr>
          <p:cNvPr id="26" name="Straight Arrow Connector 25">
            <a:extLst>
              <a:ext uri="{FF2B5EF4-FFF2-40B4-BE49-F238E27FC236}">
                <a16:creationId xmlns:a16="http://schemas.microsoft.com/office/drawing/2014/main" id="{29D831FD-69BD-0B6D-46C0-7C25DD0C2BD3}"/>
              </a:ext>
            </a:extLst>
          </p:cNvPr>
          <p:cNvCxnSpPr>
            <a:cxnSpLocks/>
            <a:stCxn id="25" idx="1"/>
          </p:cNvCxnSpPr>
          <p:nvPr/>
        </p:nvCxnSpPr>
        <p:spPr>
          <a:xfrm flipH="1" flipV="1">
            <a:off x="7226517" y="4423557"/>
            <a:ext cx="613791" cy="4042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306B0D0-F603-23A4-C37A-9C408167126E}"/>
              </a:ext>
            </a:extLst>
          </p:cNvPr>
          <p:cNvSpPr txBox="1"/>
          <p:nvPr/>
        </p:nvSpPr>
        <p:spPr>
          <a:xfrm>
            <a:off x="8285473" y="3722127"/>
            <a:ext cx="1213858" cy="646331"/>
          </a:xfrm>
          <a:prstGeom prst="rect">
            <a:avLst/>
          </a:prstGeom>
          <a:noFill/>
        </p:spPr>
        <p:txBody>
          <a:bodyPr wrap="none" rtlCol="0">
            <a:spAutoFit/>
          </a:bodyPr>
          <a:lstStyle/>
          <a:p>
            <a:r>
              <a:rPr lang="en-US" dirty="0"/>
              <a:t>Nuclear</a:t>
            </a:r>
          </a:p>
          <a:p>
            <a:r>
              <a:rPr lang="en-US" dirty="0"/>
              <a:t>membrane</a:t>
            </a:r>
          </a:p>
        </p:txBody>
      </p:sp>
      <p:cxnSp>
        <p:nvCxnSpPr>
          <p:cNvPr id="31" name="Straight Arrow Connector 30">
            <a:extLst>
              <a:ext uri="{FF2B5EF4-FFF2-40B4-BE49-F238E27FC236}">
                <a16:creationId xmlns:a16="http://schemas.microsoft.com/office/drawing/2014/main" id="{9136A797-2128-6896-2572-346BC38CBB73}"/>
              </a:ext>
            </a:extLst>
          </p:cNvPr>
          <p:cNvCxnSpPr>
            <a:cxnSpLocks/>
            <a:stCxn id="30" idx="1"/>
          </p:cNvCxnSpPr>
          <p:nvPr/>
        </p:nvCxnSpPr>
        <p:spPr>
          <a:xfrm flipH="1">
            <a:off x="7824908" y="4045293"/>
            <a:ext cx="460565" cy="1110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62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19F7-4162-6293-7A1E-41D30D8E5678}"/>
              </a:ext>
            </a:extLst>
          </p:cNvPr>
          <p:cNvSpPr>
            <a:spLocks noGrp="1"/>
          </p:cNvSpPr>
          <p:nvPr>
            <p:ph type="title"/>
          </p:nvPr>
        </p:nvSpPr>
        <p:spPr>
          <a:xfrm>
            <a:off x="914400" y="914400"/>
            <a:ext cx="10515600" cy="1325563"/>
          </a:xfrm>
        </p:spPr>
        <p:txBody>
          <a:bodyPr/>
          <a:lstStyle/>
          <a:p>
            <a:r>
              <a:rPr lang="en-US" dirty="0"/>
              <a:t>Cell pathways – simple?</a:t>
            </a:r>
          </a:p>
        </p:txBody>
      </p:sp>
      <p:sp>
        <p:nvSpPr>
          <p:cNvPr id="4" name="Oval 3">
            <a:extLst>
              <a:ext uri="{FF2B5EF4-FFF2-40B4-BE49-F238E27FC236}">
                <a16:creationId xmlns:a16="http://schemas.microsoft.com/office/drawing/2014/main" id="{B8927474-A29D-C0E0-B315-227DFE948982}"/>
              </a:ext>
            </a:extLst>
          </p:cNvPr>
          <p:cNvSpPr/>
          <p:nvPr/>
        </p:nvSpPr>
        <p:spPr>
          <a:xfrm>
            <a:off x="4443730" y="2638552"/>
            <a:ext cx="5340096" cy="30358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75815D1-B4F7-8D7F-9C68-D6D0CC498AE9}"/>
              </a:ext>
            </a:extLst>
          </p:cNvPr>
          <p:cNvSpPr/>
          <p:nvPr/>
        </p:nvSpPr>
        <p:spPr>
          <a:xfrm>
            <a:off x="6333490" y="3727175"/>
            <a:ext cx="1463040" cy="1085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0405FFEF-2DFA-F282-CD38-8B278A692DC6}"/>
              </a:ext>
            </a:extLst>
          </p:cNvPr>
          <p:cNvPicPr>
            <a:picLocks noChangeAspect="1"/>
          </p:cNvPicPr>
          <p:nvPr/>
        </p:nvPicPr>
        <p:blipFill>
          <a:blip r:embed="rId3"/>
          <a:stretch>
            <a:fillRect/>
          </a:stretch>
        </p:blipFill>
        <p:spPr>
          <a:xfrm rot="5106911">
            <a:off x="6867454" y="3817267"/>
            <a:ext cx="259842" cy="904904"/>
          </a:xfrm>
          <a:prstGeom prst="rect">
            <a:avLst/>
          </a:prstGeom>
        </p:spPr>
      </p:pic>
      <p:sp>
        <p:nvSpPr>
          <p:cNvPr id="17" name="TextBox 16">
            <a:extLst>
              <a:ext uri="{FF2B5EF4-FFF2-40B4-BE49-F238E27FC236}">
                <a16:creationId xmlns:a16="http://schemas.microsoft.com/office/drawing/2014/main" id="{B5BAE462-31B4-527A-2F24-FDC8792994E7}"/>
              </a:ext>
            </a:extLst>
          </p:cNvPr>
          <p:cNvSpPr txBox="1"/>
          <p:nvPr/>
        </p:nvSpPr>
        <p:spPr>
          <a:xfrm>
            <a:off x="2226310" y="2942590"/>
            <a:ext cx="1428750" cy="523220"/>
          </a:xfrm>
          <a:prstGeom prst="rect">
            <a:avLst/>
          </a:prstGeom>
          <a:noFill/>
        </p:spPr>
        <p:txBody>
          <a:bodyPr wrap="square" rtlCol="0">
            <a:spAutoFit/>
          </a:bodyPr>
          <a:lstStyle/>
          <a:p>
            <a:r>
              <a:rPr lang="en-US" sz="2800" dirty="0"/>
              <a:t>Insulin</a:t>
            </a:r>
          </a:p>
        </p:txBody>
      </p:sp>
      <p:cxnSp>
        <p:nvCxnSpPr>
          <p:cNvPr id="19" name="Straight Arrow Connector 18">
            <a:extLst>
              <a:ext uri="{FF2B5EF4-FFF2-40B4-BE49-F238E27FC236}">
                <a16:creationId xmlns:a16="http://schemas.microsoft.com/office/drawing/2014/main" id="{C50E9E4A-B717-3D50-90C4-4B9E0F799607}"/>
              </a:ext>
            </a:extLst>
          </p:cNvPr>
          <p:cNvCxnSpPr/>
          <p:nvPr/>
        </p:nvCxnSpPr>
        <p:spPr>
          <a:xfrm>
            <a:off x="3220720" y="3465810"/>
            <a:ext cx="1062990" cy="2613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C75A08B-E37D-DD13-486A-08DAD68FF0BC}"/>
              </a:ext>
            </a:extLst>
          </p:cNvPr>
          <p:cNvSpPr txBox="1"/>
          <p:nvPr/>
        </p:nvSpPr>
        <p:spPr>
          <a:xfrm>
            <a:off x="5032839" y="3203955"/>
            <a:ext cx="4750987" cy="523220"/>
          </a:xfrm>
          <a:prstGeom prst="rect">
            <a:avLst/>
          </a:prstGeom>
          <a:noFill/>
        </p:spPr>
        <p:txBody>
          <a:bodyPr wrap="square" rtlCol="0">
            <a:spAutoFit/>
          </a:bodyPr>
          <a:lstStyle/>
          <a:p>
            <a:r>
              <a:rPr lang="en-US" sz="2800" dirty="0"/>
              <a:t>Use sugar to produce energy</a:t>
            </a:r>
          </a:p>
        </p:txBody>
      </p:sp>
      <p:sp>
        <p:nvSpPr>
          <p:cNvPr id="21" name="TextBox 20">
            <a:extLst>
              <a:ext uri="{FF2B5EF4-FFF2-40B4-BE49-F238E27FC236}">
                <a16:creationId xmlns:a16="http://schemas.microsoft.com/office/drawing/2014/main" id="{5D5B2442-DC35-24DA-1E3D-D1B3006203C2}"/>
              </a:ext>
            </a:extLst>
          </p:cNvPr>
          <p:cNvSpPr txBox="1"/>
          <p:nvPr/>
        </p:nvSpPr>
        <p:spPr>
          <a:xfrm>
            <a:off x="2687320" y="4408380"/>
            <a:ext cx="3352800" cy="584775"/>
          </a:xfrm>
          <a:prstGeom prst="rect">
            <a:avLst/>
          </a:prstGeom>
          <a:noFill/>
        </p:spPr>
        <p:txBody>
          <a:bodyPr wrap="square" rtlCol="0">
            <a:spAutoFit/>
          </a:bodyPr>
          <a:lstStyle/>
          <a:p>
            <a:r>
              <a:rPr lang="en-US" sz="3200" dirty="0"/>
              <a:t>Simple?</a:t>
            </a:r>
          </a:p>
        </p:txBody>
      </p:sp>
    </p:spTree>
    <p:extLst>
      <p:ext uri="{BB962C8B-B14F-4D97-AF65-F5344CB8AC3E}">
        <p14:creationId xmlns:p14="http://schemas.microsoft.com/office/powerpoint/2010/main" val="31135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C65F-CFF8-2677-AEB8-B4588D7975B0}"/>
              </a:ext>
            </a:extLst>
          </p:cNvPr>
          <p:cNvSpPr>
            <a:spLocks noGrp="1"/>
          </p:cNvSpPr>
          <p:nvPr>
            <p:ph type="title"/>
          </p:nvPr>
        </p:nvSpPr>
        <p:spPr>
          <a:xfrm>
            <a:off x="914400" y="457200"/>
            <a:ext cx="10515600" cy="1325563"/>
          </a:xfrm>
        </p:spPr>
        <p:txBody>
          <a:bodyPr/>
          <a:lstStyle/>
          <a:p>
            <a:r>
              <a:rPr lang="en-US" sz="4400" dirty="0"/>
              <a:t>No! It is complex </a:t>
            </a:r>
            <a:endParaRPr lang="en-US" dirty="0"/>
          </a:p>
        </p:txBody>
      </p:sp>
      <p:pic>
        <p:nvPicPr>
          <p:cNvPr id="5" name="Content Placeholder 4" descr="Diagram&#10;&#10;Description automatically generated">
            <a:extLst>
              <a:ext uri="{FF2B5EF4-FFF2-40B4-BE49-F238E27FC236}">
                <a16:creationId xmlns:a16="http://schemas.microsoft.com/office/drawing/2014/main" id="{BFB8D306-63D4-242F-11C7-7BB8F471C3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7098" y="1437802"/>
            <a:ext cx="7077803" cy="4830601"/>
          </a:xfrm>
        </p:spPr>
      </p:pic>
    </p:spTree>
    <p:extLst>
      <p:ext uri="{BB962C8B-B14F-4D97-AF65-F5344CB8AC3E}">
        <p14:creationId xmlns:p14="http://schemas.microsoft.com/office/powerpoint/2010/main" val="373096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858F-CD1A-0D20-C4C1-FA81D5DF31CE}"/>
              </a:ext>
            </a:extLst>
          </p:cNvPr>
          <p:cNvSpPr>
            <a:spLocks noGrp="1"/>
          </p:cNvSpPr>
          <p:nvPr>
            <p:ph type="title"/>
          </p:nvPr>
        </p:nvSpPr>
        <p:spPr>
          <a:xfrm>
            <a:off x="914400" y="686117"/>
            <a:ext cx="10515600" cy="1325563"/>
          </a:xfrm>
        </p:spPr>
        <p:txBody>
          <a:bodyPr/>
          <a:lstStyle/>
          <a:p>
            <a:r>
              <a:rPr lang="en-US" dirty="0"/>
              <a:t>About the speaker</a:t>
            </a:r>
          </a:p>
        </p:txBody>
      </p:sp>
      <p:sp>
        <p:nvSpPr>
          <p:cNvPr id="3" name="Content Placeholder 2">
            <a:extLst>
              <a:ext uri="{FF2B5EF4-FFF2-40B4-BE49-F238E27FC236}">
                <a16:creationId xmlns:a16="http://schemas.microsoft.com/office/drawing/2014/main" id="{7E2B222B-4054-9E2F-0F4D-475DD1211169}"/>
              </a:ext>
            </a:extLst>
          </p:cNvPr>
          <p:cNvSpPr>
            <a:spLocks noGrp="1"/>
          </p:cNvSpPr>
          <p:nvPr>
            <p:ph idx="1"/>
          </p:nvPr>
        </p:nvSpPr>
        <p:spPr>
          <a:xfrm>
            <a:off x="914400" y="2011680"/>
            <a:ext cx="10515600" cy="4351338"/>
          </a:xfrm>
        </p:spPr>
        <p:txBody>
          <a:bodyPr>
            <a:normAutofit lnSpcReduction="10000"/>
          </a:bodyPr>
          <a:lstStyle/>
          <a:p>
            <a:pPr>
              <a:spcAft>
                <a:spcPts val="600"/>
              </a:spcAft>
            </a:pPr>
            <a:r>
              <a:rPr lang="en-US" dirty="0"/>
              <a:t>Ph.D. in biochemistry (1996) – University of Wisconsin, Madison</a:t>
            </a:r>
          </a:p>
          <a:p>
            <a:pPr>
              <a:spcAft>
                <a:spcPts val="600"/>
              </a:spcAft>
            </a:pPr>
            <a:r>
              <a:rPr lang="en-US" dirty="0"/>
              <a:t>Conducted research on signaling pathways</a:t>
            </a:r>
          </a:p>
          <a:p>
            <a:pPr>
              <a:spcAft>
                <a:spcPts val="600"/>
              </a:spcAft>
            </a:pPr>
            <a:r>
              <a:rPr lang="en-US" dirty="0"/>
              <a:t>Day job: patent attorney working with academics and companies on a wide range of technologies, with significant experience in cancer diagnostics and therapeutics</a:t>
            </a:r>
          </a:p>
          <a:p>
            <a:pPr>
              <a:spcAft>
                <a:spcPts val="600"/>
              </a:spcAft>
            </a:pPr>
            <a:r>
              <a:rPr lang="en-US" dirty="0"/>
              <a:t>Chairman of the Board of Directors of a cancer therapeutics company developing ways to make immunotherapies work more effectively and work on more types of cancers</a:t>
            </a:r>
          </a:p>
          <a:p>
            <a:pPr>
              <a:spcAft>
                <a:spcPts val="600"/>
              </a:spcAft>
            </a:pPr>
            <a:r>
              <a:rPr lang="en-US" dirty="0"/>
              <a:t>Board of Directors – The EHE Foundation</a:t>
            </a:r>
          </a:p>
        </p:txBody>
      </p:sp>
    </p:spTree>
    <p:extLst>
      <p:ext uri="{BB962C8B-B14F-4D97-AF65-F5344CB8AC3E}">
        <p14:creationId xmlns:p14="http://schemas.microsoft.com/office/powerpoint/2010/main" val="46771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948B-BB8C-CB6E-11FF-BD91AA0AB88F}"/>
              </a:ext>
            </a:extLst>
          </p:cNvPr>
          <p:cNvSpPr>
            <a:spLocks noGrp="1"/>
          </p:cNvSpPr>
          <p:nvPr>
            <p:ph type="title"/>
          </p:nvPr>
        </p:nvSpPr>
        <p:spPr>
          <a:xfrm>
            <a:off x="914400" y="365125"/>
            <a:ext cx="10515600" cy="1325563"/>
          </a:xfrm>
        </p:spPr>
        <p:txBody>
          <a:bodyPr/>
          <a:lstStyle/>
          <a:p>
            <a:r>
              <a:rPr lang="en-US" dirty="0"/>
              <a:t>Generic pathway</a:t>
            </a:r>
          </a:p>
        </p:txBody>
      </p:sp>
      <p:sp>
        <p:nvSpPr>
          <p:cNvPr id="4" name="Oval 3">
            <a:extLst>
              <a:ext uri="{FF2B5EF4-FFF2-40B4-BE49-F238E27FC236}">
                <a16:creationId xmlns:a16="http://schemas.microsoft.com/office/drawing/2014/main" id="{B2F44FA1-6534-242F-80B3-404E3822715B}"/>
              </a:ext>
            </a:extLst>
          </p:cNvPr>
          <p:cNvSpPr/>
          <p:nvPr/>
        </p:nvSpPr>
        <p:spPr>
          <a:xfrm>
            <a:off x="6200065" y="2368067"/>
            <a:ext cx="5340096" cy="30358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5A69C1-6DD0-3E8E-5A2F-2E9EC8BFD603}"/>
              </a:ext>
            </a:extLst>
          </p:cNvPr>
          <p:cNvSpPr/>
          <p:nvPr/>
        </p:nvSpPr>
        <p:spPr>
          <a:xfrm>
            <a:off x="9192843" y="3272739"/>
            <a:ext cx="1937945" cy="12015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F5822707-C2CF-608F-9A9E-D4B829483F2F}"/>
              </a:ext>
            </a:extLst>
          </p:cNvPr>
          <p:cNvPicPr>
            <a:picLocks noChangeAspect="1"/>
          </p:cNvPicPr>
          <p:nvPr/>
        </p:nvPicPr>
        <p:blipFill>
          <a:blip r:embed="rId3"/>
          <a:stretch>
            <a:fillRect/>
          </a:stretch>
        </p:blipFill>
        <p:spPr>
          <a:xfrm rot="5106911">
            <a:off x="10151011" y="3732007"/>
            <a:ext cx="259842" cy="904904"/>
          </a:xfrm>
          <a:prstGeom prst="rect">
            <a:avLst/>
          </a:prstGeom>
        </p:spPr>
      </p:pic>
      <p:sp>
        <p:nvSpPr>
          <p:cNvPr id="3" name="TextBox 2">
            <a:extLst>
              <a:ext uri="{FF2B5EF4-FFF2-40B4-BE49-F238E27FC236}">
                <a16:creationId xmlns:a16="http://schemas.microsoft.com/office/drawing/2014/main" id="{484E92AE-644C-C100-69AF-4AB7CA00B26A}"/>
              </a:ext>
            </a:extLst>
          </p:cNvPr>
          <p:cNvSpPr txBox="1"/>
          <p:nvPr/>
        </p:nvSpPr>
        <p:spPr>
          <a:xfrm>
            <a:off x="914399" y="1371600"/>
            <a:ext cx="4181303" cy="5006499"/>
          </a:xfrm>
          <a:prstGeom prst="rect">
            <a:avLst/>
          </a:prstGeom>
          <a:noFill/>
        </p:spPr>
        <p:txBody>
          <a:bodyPr wrap="square" rtlCol="0">
            <a:spAutoFit/>
          </a:bodyPr>
          <a:lstStyle/>
          <a:p>
            <a:pPr marL="342900" indent="-342900">
              <a:spcBef>
                <a:spcPts val="200"/>
              </a:spcBef>
              <a:spcAft>
                <a:spcPts val="200"/>
              </a:spcAft>
              <a:buAutoNum type="arabicPeriod"/>
            </a:pPr>
            <a:r>
              <a:rPr lang="en-US" dirty="0">
                <a:solidFill>
                  <a:schemeClr val="accent1">
                    <a:lumMod val="75000"/>
                  </a:schemeClr>
                </a:solidFill>
              </a:rPr>
              <a:t>An information molecule reaches a cell and comes into contact with a </a:t>
            </a:r>
            <a:r>
              <a:rPr lang="en-US" dirty="0">
                <a:solidFill>
                  <a:schemeClr val="accent6">
                    <a:lumMod val="75000"/>
                  </a:schemeClr>
                </a:solidFill>
              </a:rPr>
              <a:t>receptor.</a:t>
            </a:r>
          </a:p>
          <a:p>
            <a:pPr marL="342900" indent="-342900">
              <a:spcBef>
                <a:spcPts val="200"/>
              </a:spcBef>
              <a:spcAft>
                <a:spcPts val="200"/>
              </a:spcAft>
              <a:buAutoNum type="arabicPeriod"/>
            </a:pPr>
            <a:r>
              <a:rPr lang="en-US" dirty="0">
                <a:solidFill>
                  <a:schemeClr val="accent6">
                    <a:lumMod val="75000"/>
                  </a:schemeClr>
                </a:solidFill>
              </a:rPr>
              <a:t>The receptor spans the cell membrane allowing the information from outside of the cell to be transmitted into the cell.</a:t>
            </a:r>
          </a:p>
          <a:p>
            <a:pPr marL="342900" indent="-342900">
              <a:spcBef>
                <a:spcPts val="200"/>
              </a:spcBef>
              <a:spcAft>
                <a:spcPts val="200"/>
              </a:spcAft>
              <a:buAutoNum type="arabicPeriod"/>
            </a:pPr>
            <a:r>
              <a:rPr lang="en-US" dirty="0">
                <a:solidFill>
                  <a:schemeClr val="accent6">
                    <a:lumMod val="75000"/>
                  </a:schemeClr>
                </a:solidFill>
              </a:rPr>
              <a:t>The receptor passes on the information to a </a:t>
            </a:r>
            <a:r>
              <a:rPr lang="en-US" dirty="0">
                <a:solidFill>
                  <a:schemeClr val="accent2">
                    <a:lumMod val="75000"/>
                  </a:schemeClr>
                </a:solidFill>
              </a:rPr>
              <a:t>signal transduction molecule.  </a:t>
            </a:r>
          </a:p>
          <a:p>
            <a:pPr marL="342900" indent="-342900">
              <a:spcBef>
                <a:spcPts val="200"/>
              </a:spcBef>
              <a:spcAft>
                <a:spcPts val="200"/>
              </a:spcAft>
              <a:buAutoNum type="arabicPeriod"/>
            </a:pPr>
            <a:r>
              <a:rPr lang="en-US" dirty="0">
                <a:solidFill>
                  <a:schemeClr val="accent2">
                    <a:lumMod val="75000"/>
                  </a:schemeClr>
                </a:solidFill>
              </a:rPr>
              <a:t>The signal transduction molecule passes the information to other molecules such as </a:t>
            </a:r>
            <a:r>
              <a:rPr lang="en-US" dirty="0" err="1">
                <a:solidFill>
                  <a:schemeClr val="accent2">
                    <a:lumMod val="75000"/>
                  </a:schemeClr>
                </a:solidFill>
              </a:rPr>
              <a:t>i</a:t>
            </a:r>
            <a:r>
              <a:rPr lang="en-US" dirty="0">
                <a:solidFill>
                  <a:schemeClr val="accent2">
                    <a:lumMod val="75000"/>
                  </a:schemeClr>
                </a:solidFill>
              </a:rPr>
              <a:t>) another signal transduction molecule, </a:t>
            </a:r>
            <a:r>
              <a:rPr lang="en-US" dirty="0">
                <a:solidFill>
                  <a:srgbClr val="00B0F0"/>
                </a:solidFill>
              </a:rPr>
              <a:t>ii) an enzyme, </a:t>
            </a:r>
            <a:r>
              <a:rPr lang="en-US" dirty="0">
                <a:solidFill>
                  <a:srgbClr val="FF0000"/>
                </a:solidFill>
              </a:rPr>
              <a:t>or iii) a transcription factor (</a:t>
            </a:r>
            <a:r>
              <a:rPr lang="en-US" dirty="0" err="1">
                <a:solidFill>
                  <a:srgbClr val="FF0000"/>
                </a:solidFill>
              </a:rPr>
              <a:t>tf</a:t>
            </a:r>
            <a:r>
              <a:rPr lang="en-US" dirty="0">
                <a:solidFill>
                  <a:srgbClr val="FF0000"/>
                </a:solidFill>
              </a:rPr>
              <a:t>)</a:t>
            </a:r>
          </a:p>
          <a:p>
            <a:pPr marL="342900" indent="-342900">
              <a:spcBef>
                <a:spcPts val="200"/>
              </a:spcBef>
              <a:spcAft>
                <a:spcPts val="200"/>
              </a:spcAft>
              <a:buAutoNum type="arabicPeriod"/>
            </a:pPr>
            <a:r>
              <a:rPr lang="en-US" dirty="0">
                <a:solidFill>
                  <a:srgbClr val="FF0000"/>
                </a:solidFill>
              </a:rPr>
              <a:t>A transcription factor activates or deactivates genes</a:t>
            </a:r>
          </a:p>
        </p:txBody>
      </p:sp>
      <p:sp>
        <p:nvSpPr>
          <p:cNvPr id="17" name="Rectangle 16">
            <a:extLst>
              <a:ext uri="{FF2B5EF4-FFF2-40B4-BE49-F238E27FC236}">
                <a16:creationId xmlns:a16="http://schemas.microsoft.com/office/drawing/2014/main" id="{A89DB63A-FC03-DA2B-D6F2-E3F725D49389}"/>
              </a:ext>
            </a:extLst>
          </p:cNvPr>
          <p:cNvSpPr/>
          <p:nvPr/>
        </p:nvSpPr>
        <p:spPr>
          <a:xfrm>
            <a:off x="5267735" y="2254752"/>
            <a:ext cx="1093694" cy="4819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Info</a:t>
            </a:r>
          </a:p>
        </p:txBody>
      </p:sp>
      <p:sp>
        <p:nvSpPr>
          <p:cNvPr id="19" name="Rectangle: Rounded Corners 18">
            <a:extLst>
              <a:ext uri="{FF2B5EF4-FFF2-40B4-BE49-F238E27FC236}">
                <a16:creationId xmlns:a16="http://schemas.microsoft.com/office/drawing/2014/main" id="{126B29C7-B91C-27C1-D413-1DBACABF3D23}"/>
              </a:ext>
            </a:extLst>
          </p:cNvPr>
          <p:cNvSpPr/>
          <p:nvPr/>
        </p:nvSpPr>
        <p:spPr>
          <a:xfrm>
            <a:off x="6029513" y="2736726"/>
            <a:ext cx="1326774" cy="68540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Receptor</a:t>
            </a:r>
          </a:p>
        </p:txBody>
      </p:sp>
      <p:sp>
        <p:nvSpPr>
          <p:cNvPr id="21" name="Rectangle: Rounded Corners 20">
            <a:extLst>
              <a:ext uri="{FF2B5EF4-FFF2-40B4-BE49-F238E27FC236}">
                <a16:creationId xmlns:a16="http://schemas.microsoft.com/office/drawing/2014/main" id="{B6274A2C-9099-CBE3-B2D4-3121FEB4F620}"/>
              </a:ext>
            </a:extLst>
          </p:cNvPr>
          <p:cNvSpPr/>
          <p:nvPr/>
        </p:nvSpPr>
        <p:spPr>
          <a:xfrm>
            <a:off x="6978221" y="3551485"/>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Signal transduction</a:t>
            </a:r>
          </a:p>
        </p:txBody>
      </p:sp>
      <p:cxnSp>
        <p:nvCxnSpPr>
          <p:cNvPr id="23" name="Straight Arrow Connector 22">
            <a:extLst>
              <a:ext uri="{FF2B5EF4-FFF2-40B4-BE49-F238E27FC236}">
                <a16:creationId xmlns:a16="http://schemas.microsoft.com/office/drawing/2014/main" id="{71D306C6-CAEF-AA41-866B-AE0E5B52FC35}"/>
              </a:ext>
            </a:extLst>
          </p:cNvPr>
          <p:cNvCxnSpPr>
            <a:endCxn id="21" idx="0"/>
          </p:cNvCxnSpPr>
          <p:nvPr/>
        </p:nvCxnSpPr>
        <p:spPr>
          <a:xfrm>
            <a:off x="7356287" y="3079430"/>
            <a:ext cx="422178" cy="4720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29A7C72B-532D-9BEB-70AB-D19F8034ABA9}"/>
              </a:ext>
            </a:extLst>
          </p:cNvPr>
          <p:cNvSpPr/>
          <p:nvPr/>
        </p:nvSpPr>
        <p:spPr>
          <a:xfrm>
            <a:off x="7871789" y="4515885"/>
            <a:ext cx="1173085" cy="6245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Enzyme</a:t>
            </a:r>
          </a:p>
        </p:txBody>
      </p:sp>
      <p:cxnSp>
        <p:nvCxnSpPr>
          <p:cNvPr id="25" name="Straight Arrow Connector 24">
            <a:extLst>
              <a:ext uri="{FF2B5EF4-FFF2-40B4-BE49-F238E27FC236}">
                <a16:creationId xmlns:a16="http://schemas.microsoft.com/office/drawing/2014/main" id="{F719C602-5149-9F66-D021-E4AA879C0A4A}"/>
              </a:ext>
            </a:extLst>
          </p:cNvPr>
          <p:cNvCxnSpPr>
            <a:cxnSpLocks/>
          </p:cNvCxnSpPr>
          <p:nvPr/>
        </p:nvCxnSpPr>
        <p:spPr>
          <a:xfrm>
            <a:off x="7778465" y="4184459"/>
            <a:ext cx="589728" cy="331426"/>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6BB662-AD44-51CE-9427-74DABA4346AE}"/>
              </a:ext>
            </a:extLst>
          </p:cNvPr>
          <p:cNvCxnSpPr>
            <a:cxnSpLocks/>
            <a:endCxn id="31" idx="1"/>
          </p:cNvCxnSpPr>
          <p:nvPr/>
        </p:nvCxnSpPr>
        <p:spPr>
          <a:xfrm>
            <a:off x="8578709" y="3827381"/>
            <a:ext cx="1269015" cy="82028"/>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85366E95-7216-E687-75F2-CD78901E562C}"/>
              </a:ext>
            </a:extLst>
          </p:cNvPr>
          <p:cNvSpPr/>
          <p:nvPr/>
        </p:nvSpPr>
        <p:spPr>
          <a:xfrm>
            <a:off x="9847724" y="3717735"/>
            <a:ext cx="422179" cy="38334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tf</a:t>
            </a:r>
            <a:endParaRPr lang="en-US" dirty="0">
              <a:solidFill>
                <a:schemeClr val="tx1"/>
              </a:solidFill>
            </a:endParaRPr>
          </a:p>
        </p:txBody>
      </p:sp>
    </p:spTree>
    <p:extLst>
      <p:ext uri="{BB962C8B-B14F-4D97-AF65-F5344CB8AC3E}">
        <p14:creationId xmlns:p14="http://schemas.microsoft.com/office/powerpoint/2010/main" val="46483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7126-67EE-CEF4-CCC6-5B666123DFE7}"/>
              </a:ext>
            </a:extLst>
          </p:cNvPr>
          <p:cNvSpPr>
            <a:spLocks noGrp="1"/>
          </p:cNvSpPr>
          <p:nvPr>
            <p:ph type="title"/>
          </p:nvPr>
        </p:nvSpPr>
        <p:spPr>
          <a:xfrm>
            <a:off x="914400" y="834717"/>
            <a:ext cx="10515600" cy="1325563"/>
          </a:xfrm>
        </p:spPr>
        <p:txBody>
          <a:bodyPr>
            <a:normAutofit/>
          </a:bodyPr>
          <a:lstStyle/>
          <a:p>
            <a:r>
              <a:rPr lang="en-US" sz="4000" dirty="0"/>
              <a:t>How is the information actually communicated?</a:t>
            </a:r>
          </a:p>
        </p:txBody>
      </p:sp>
      <p:sp>
        <p:nvSpPr>
          <p:cNvPr id="3" name="Content Placeholder 2">
            <a:extLst>
              <a:ext uri="{FF2B5EF4-FFF2-40B4-BE49-F238E27FC236}">
                <a16:creationId xmlns:a16="http://schemas.microsoft.com/office/drawing/2014/main" id="{2B703974-2243-C199-5133-7BBC2C3E8757}"/>
              </a:ext>
            </a:extLst>
          </p:cNvPr>
          <p:cNvSpPr>
            <a:spLocks noGrp="1"/>
          </p:cNvSpPr>
          <p:nvPr>
            <p:ph idx="1"/>
          </p:nvPr>
        </p:nvSpPr>
        <p:spPr>
          <a:xfrm>
            <a:off x="914400" y="2011680"/>
            <a:ext cx="10515600" cy="4351338"/>
          </a:xfrm>
        </p:spPr>
        <p:txBody>
          <a:bodyPr/>
          <a:lstStyle/>
          <a:p>
            <a:r>
              <a:rPr lang="en-US" dirty="0"/>
              <a:t>A messenger chemically modifies the next molecule</a:t>
            </a:r>
          </a:p>
          <a:p>
            <a:r>
              <a:rPr lang="en-US" dirty="0"/>
              <a:t>Acts like a key being put into an ignition or lock – changing the next messenger from an “off” to an “on” status (or vice versa)</a:t>
            </a:r>
          </a:p>
          <a:p>
            <a:pPr lvl="1"/>
            <a:r>
              <a:rPr lang="en-US" dirty="0"/>
              <a:t>The modification changes the shape, changing its behavior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Partial Circle 9">
            <a:extLst>
              <a:ext uri="{FF2B5EF4-FFF2-40B4-BE49-F238E27FC236}">
                <a16:creationId xmlns:a16="http://schemas.microsoft.com/office/drawing/2014/main" id="{5F8376A3-7B8D-3A44-58DF-8632FFAA56D7}"/>
              </a:ext>
            </a:extLst>
          </p:cNvPr>
          <p:cNvSpPr/>
          <p:nvPr/>
        </p:nvSpPr>
        <p:spPr>
          <a:xfrm rot="2704157">
            <a:off x="3254777" y="4044255"/>
            <a:ext cx="1621766" cy="1638082"/>
          </a:xfrm>
          <a:prstGeom prst="pie">
            <a:avLst>
              <a:gd name="adj1" fmla="val 20406107"/>
              <a:gd name="adj2" fmla="val 2022737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2" name="Rectangle: Rounded Corners 11">
            <a:extLst>
              <a:ext uri="{FF2B5EF4-FFF2-40B4-BE49-F238E27FC236}">
                <a16:creationId xmlns:a16="http://schemas.microsoft.com/office/drawing/2014/main" id="{5216DD68-94D3-EC64-C133-759E96365D3F}"/>
              </a:ext>
            </a:extLst>
          </p:cNvPr>
          <p:cNvSpPr/>
          <p:nvPr/>
        </p:nvSpPr>
        <p:spPr>
          <a:xfrm>
            <a:off x="1170668" y="4492148"/>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Signal transduction</a:t>
            </a:r>
          </a:p>
        </p:txBody>
      </p:sp>
      <p:sp>
        <p:nvSpPr>
          <p:cNvPr id="13" name="TextBox 12">
            <a:extLst>
              <a:ext uri="{FF2B5EF4-FFF2-40B4-BE49-F238E27FC236}">
                <a16:creationId xmlns:a16="http://schemas.microsoft.com/office/drawing/2014/main" id="{8B74683F-2C06-7B73-5E6B-9C8720A93DC8}"/>
              </a:ext>
            </a:extLst>
          </p:cNvPr>
          <p:cNvSpPr txBox="1"/>
          <p:nvPr/>
        </p:nvSpPr>
        <p:spPr>
          <a:xfrm>
            <a:off x="2667042" y="3987497"/>
            <a:ext cx="350196" cy="584775"/>
          </a:xfrm>
          <a:prstGeom prst="rect">
            <a:avLst/>
          </a:prstGeom>
          <a:noFill/>
        </p:spPr>
        <p:txBody>
          <a:bodyPr wrap="square" rtlCol="0">
            <a:spAutoFit/>
          </a:bodyPr>
          <a:lstStyle/>
          <a:p>
            <a:r>
              <a:rPr lang="en-US" sz="3200" dirty="0"/>
              <a:t>P</a:t>
            </a:r>
          </a:p>
        </p:txBody>
      </p:sp>
      <p:cxnSp>
        <p:nvCxnSpPr>
          <p:cNvPr id="15" name="Straight Connector 14">
            <a:extLst>
              <a:ext uri="{FF2B5EF4-FFF2-40B4-BE49-F238E27FC236}">
                <a16:creationId xmlns:a16="http://schemas.microsoft.com/office/drawing/2014/main" id="{D4B5AB64-7971-AE23-AAA0-9EC520FE1EBD}"/>
              </a:ext>
            </a:extLst>
          </p:cNvPr>
          <p:cNvCxnSpPr>
            <a:cxnSpLocks/>
          </p:cNvCxnSpPr>
          <p:nvPr/>
        </p:nvCxnSpPr>
        <p:spPr>
          <a:xfrm flipH="1">
            <a:off x="2591573" y="4289612"/>
            <a:ext cx="207968" cy="212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AF33902-B8CF-DB59-B02E-5A2BE755F815}"/>
              </a:ext>
            </a:extLst>
          </p:cNvPr>
          <p:cNvGrpSpPr/>
          <p:nvPr/>
        </p:nvGrpSpPr>
        <p:grpSpPr>
          <a:xfrm>
            <a:off x="8970936" y="3810970"/>
            <a:ext cx="1828952" cy="1863210"/>
            <a:chOff x="6212333" y="3717342"/>
            <a:chExt cx="1828952" cy="1863210"/>
          </a:xfrm>
        </p:grpSpPr>
        <p:grpSp>
          <p:nvGrpSpPr>
            <p:cNvPr id="4" name="Group 3">
              <a:extLst>
                <a:ext uri="{FF2B5EF4-FFF2-40B4-BE49-F238E27FC236}">
                  <a16:creationId xmlns:a16="http://schemas.microsoft.com/office/drawing/2014/main" id="{DF17454D-80F9-493B-B43A-7CC1A937AA75}"/>
                </a:ext>
              </a:extLst>
            </p:cNvPr>
            <p:cNvGrpSpPr/>
            <p:nvPr/>
          </p:nvGrpSpPr>
          <p:grpSpPr>
            <a:xfrm>
              <a:off x="6403203" y="3958786"/>
              <a:ext cx="1638082" cy="1621766"/>
              <a:chOff x="524064" y="3147902"/>
              <a:chExt cx="1638082" cy="1621766"/>
            </a:xfrm>
          </p:grpSpPr>
          <p:sp>
            <p:nvSpPr>
              <p:cNvPr id="5" name="Partial Circle 4">
                <a:extLst>
                  <a:ext uri="{FF2B5EF4-FFF2-40B4-BE49-F238E27FC236}">
                    <a16:creationId xmlns:a16="http://schemas.microsoft.com/office/drawing/2014/main" id="{1C02A462-1291-482D-9692-C0113032CAED}"/>
                  </a:ext>
                </a:extLst>
              </p:cNvPr>
              <p:cNvSpPr/>
              <p:nvPr/>
            </p:nvSpPr>
            <p:spPr>
              <a:xfrm rot="2704157">
                <a:off x="532222" y="3139744"/>
                <a:ext cx="1621766" cy="1638082"/>
              </a:xfrm>
              <a:prstGeom prst="pie">
                <a:avLst>
                  <a:gd name="adj1" fmla="val 20406107"/>
                  <a:gd name="adj2" fmla="val 1752738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6" name="TextBox 15">
                <a:extLst>
                  <a:ext uri="{FF2B5EF4-FFF2-40B4-BE49-F238E27FC236}">
                    <a16:creationId xmlns:a16="http://schemas.microsoft.com/office/drawing/2014/main" id="{5C91A41B-2CED-45C6-ADC4-6377426D28A8}"/>
                  </a:ext>
                </a:extLst>
              </p:cNvPr>
              <p:cNvSpPr txBox="1"/>
              <p:nvPr/>
            </p:nvSpPr>
            <p:spPr>
              <a:xfrm>
                <a:off x="1117398" y="3236494"/>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1" name="TextBox 10">
              <a:extLst>
                <a:ext uri="{FF2B5EF4-FFF2-40B4-BE49-F238E27FC236}">
                  <a16:creationId xmlns:a16="http://schemas.microsoft.com/office/drawing/2014/main" id="{15DE908E-82A4-AAE7-127A-3FEB82895540}"/>
                </a:ext>
              </a:extLst>
            </p:cNvPr>
            <p:cNvSpPr txBox="1"/>
            <p:nvPr/>
          </p:nvSpPr>
          <p:spPr>
            <a:xfrm>
              <a:off x="6212333" y="3717342"/>
              <a:ext cx="350196" cy="584775"/>
            </a:xfrm>
            <a:prstGeom prst="rect">
              <a:avLst/>
            </a:prstGeom>
            <a:noFill/>
          </p:spPr>
          <p:txBody>
            <a:bodyPr wrap="square" rtlCol="0">
              <a:spAutoFit/>
            </a:bodyPr>
            <a:lstStyle/>
            <a:p>
              <a:r>
                <a:rPr lang="en-US" sz="3200" dirty="0"/>
                <a:t>P</a:t>
              </a:r>
            </a:p>
          </p:txBody>
        </p:sp>
        <p:cxnSp>
          <p:nvCxnSpPr>
            <p:cNvPr id="17" name="Straight Connector 16">
              <a:extLst>
                <a:ext uri="{FF2B5EF4-FFF2-40B4-BE49-F238E27FC236}">
                  <a16:creationId xmlns:a16="http://schemas.microsoft.com/office/drawing/2014/main" id="{2497C67D-173D-DF52-C854-3A0F5F9B1490}"/>
                </a:ext>
              </a:extLst>
            </p:cNvPr>
            <p:cNvCxnSpPr>
              <a:cxnSpLocks/>
            </p:cNvCxnSpPr>
            <p:nvPr/>
          </p:nvCxnSpPr>
          <p:spPr>
            <a:xfrm flipH="1" flipV="1">
              <a:off x="6340269" y="4101475"/>
              <a:ext cx="183618" cy="271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A979610-E44D-DD12-1783-09712ACB95BB}"/>
              </a:ext>
            </a:extLst>
          </p:cNvPr>
          <p:cNvSpPr txBox="1"/>
          <p:nvPr/>
        </p:nvSpPr>
        <p:spPr>
          <a:xfrm>
            <a:off x="3600043" y="5716688"/>
            <a:ext cx="2203315" cy="646331"/>
          </a:xfrm>
          <a:prstGeom prst="rect">
            <a:avLst/>
          </a:prstGeom>
          <a:noFill/>
        </p:spPr>
        <p:txBody>
          <a:bodyPr wrap="square" rtlCol="0">
            <a:spAutoFit/>
          </a:bodyPr>
          <a:lstStyle/>
          <a:p>
            <a:r>
              <a:rPr lang="en-US" dirty="0"/>
              <a:t>Inactive</a:t>
            </a:r>
          </a:p>
          <a:p>
            <a:r>
              <a:rPr lang="en-US" dirty="0"/>
              <a:t>enzyme</a:t>
            </a:r>
          </a:p>
        </p:txBody>
      </p:sp>
      <p:cxnSp>
        <p:nvCxnSpPr>
          <p:cNvPr id="22" name="Straight Arrow Connector 21">
            <a:extLst>
              <a:ext uri="{FF2B5EF4-FFF2-40B4-BE49-F238E27FC236}">
                <a16:creationId xmlns:a16="http://schemas.microsoft.com/office/drawing/2014/main" id="{5D1557EE-FDE5-9642-045B-2259FEE056CB}"/>
              </a:ext>
            </a:extLst>
          </p:cNvPr>
          <p:cNvCxnSpPr/>
          <p:nvPr/>
        </p:nvCxnSpPr>
        <p:spPr>
          <a:xfrm>
            <a:off x="5218197" y="4720396"/>
            <a:ext cx="14494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F90F2185-301F-4AB7-D7DC-F51DA2E1D739}"/>
              </a:ext>
            </a:extLst>
          </p:cNvPr>
          <p:cNvSpPr/>
          <p:nvPr/>
        </p:nvSpPr>
        <p:spPr>
          <a:xfrm>
            <a:off x="7048333" y="4596841"/>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Signal transduction</a:t>
            </a:r>
          </a:p>
        </p:txBody>
      </p:sp>
      <p:sp>
        <p:nvSpPr>
          <p:cNvPr id="25" name="TextBox 24">
            <a:extLst>
              <a:ext uri="{FF2B5EF4-FFF2-40B4-BE49-F238E27FC236}">
                <a16:creationId xmlns:a16="http://schemas.microsoft.com/office/drawing/2014/main" id="{BBADDE2E-9120-5D75-32AF-9DE42FC6B089}"/>
              </a:ext>
            </a:extLst>
          </p:cNvPr>
          <p:cNvSpPr txBox="1"/>
          <p:nvPr/>
        </p:nvSpPr>
        <p:spPr>
          <a:xfrm>
            <a:off x="9482952" y="5716687"/>
            <a:ext cx="2203315" cy="646331"/>
          </a:xfrm>
          <a:prstGeom prst="rect">
            <a:avLst/>
          </a:prstGeom>
          <a:noFill/>
        </p:spPr>
        <p:txBody>
          <a:bodyPr wrap="square" rtlCol="0">
            <a:spAutoFit/>
          </a:bodyPr>
          <a:lstStyle/>
          <a:p>
            <a:r>
              <a:rPr lang="en-US" dirty="0"/>
              <a:t>Active</a:t>
            </a:r>
          </a:p>
          <a:p>
            <a:r>
              <a:rPr lang="en-US" dirty="0"/>
              <a:t>enzyme</a:t>
            </a:r>
          </a:p>
        </p:txBody>
      </p:sp>
    </p:spTree>
    <p:extLst>
      <p:ext uri="{BB962C8B-B14F-4D97-AF65-F5344CB8AC3E}">
        <p14:creationId xmlns:p14="http://schemas.microsoft.com/office/powerpoint/2010/main" val="181173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86F5-8714-D738-3692-C4F585A08E7B}"/>
              </a:ext>
            </a:extLst>
          </p:cNvPr>
          <p:cNvSpPr>
            <a:spLocks noGrp="1"/>
          </p:cNvSpPr>
          <p:nvPr>
            <p:ph type="title"/>
          </p:nvPr>
        </p:nvSpPr>
        <p:spPr>
          <a:xfrm>
            <a:off x="914400" y="686117"/>
            <a:ext cx="10515600" cy="1325563"/>
          </a:xfrm>
        </p:spPr>
        <p:txBody>
          <a:bodyPr/>
          <a:lstStyle/>
          <a:p>
            <a:r>
              <a:rPr lang="en-US" dirty="0"/>
              <a:t>Knowledge is power!</a:t>
            </a:r>
          </a:p>
        </p:txBody>
      </p:sp>
      <p:sp>
        <p:nvSpPr>
          <p:cNvPr id="3" name="Content Placeholder 2">
            <a:extLst>
              <a:ext uri="{FF2B5EF4-FFF2-40B4-BE49-F238E27FC236}">
                <a16:creationId xmlns:a16="http://schemas.microsoft.com/office/drawing/2014/main" id="{34BD2D7B-4EF4-7FC7-70F4-96EFF6D59545}"/>
              </a:ext>
            </a:extLst>
          </p:cNvPr>
          <p:cNvSpPr>
            <a:spLocks noGrp="1"/>
          </p:cNvSpPr>
          <p:nvPr>
            <p:ph idx="1"/>
          </p:nvPr>
        </p:nvSpPr>
        <p:spPr>
          <a:xfrm>
            <a:off x="914400" y="2011680"/>
            <a:ext cx="10226180" cy="4351338"/>
          </a:xfrm>
        </p:spPr>
        <p:txBody>
          <a:bodyPr>
            <a:normAutofit/>
          </a:bodyPr>
          <a:lstStyle/>
          <a:p>
            <a:r>
              <a:rPr lang="en-US" dirty="0"/>
              <a:t>If scientists can figure out how the pathways work, solutions to the problems can be identified.</a:t>
            </a:r>
            <a:br>
              <a:rPr lang="en-US" dirty="0"/>
            </a:br>
            <a:endParaRPr lang="en-US" dirty="0"/>
          </a:p>
          <a:p>
            <a:r>
              <a:rPr lang="en-US" dirty="0"/>
              <a:t>Is there a missing messenger?</a:t>
            </a:r>
          </a:p>
          <a:p>
            <a:pPr lvl="1"/>
            <a:r>
              <a:rPr lang="en-US" dirty="0"/>
              <a:t>If so, artificially add a messenger (example – synthetic insulin)</a:t>
            </a:r>
          </a:p>
          <a:p>
            <a:pPr lvl="1"/>
            <a:r>
              <a:rPr lang="en-US" dirty="0"/>
              <a:t>Or trick the body into making one</a:t>
            </a:r>
          </a:p>
          <a:p>
            <a:pPr marL="457200" lvl="1" indent="0">
              <a:buNone/>
            </a:pPr>
            <a:endParaRPr lang="en-US" dirty="0"/>
          </a:p>
          <a:p>
            <a:r>
              <a:rPr lang="en-US" dirty="0"/>
              <a:t>Is an incorrect message being delivered?</a:t>
            </a:r>
          </a:p>
          <a:p>
            <a:pPr lvl="1"/>
            <a:r>
              <a:rPr lang="en-US" dirty="0"/>
              <a:t>If so, get rid of the bad messenger</a:t>
            </a:r>
          </a:p>
          <a:p>
            <a:pPr lvl="1"/>
            <a:r>
              <a:rPr lang="en-US" dirty="0"/>
              <a:t>Or prevent the bad message from getting delivered (many cancer drugs)</a:t>
            </a:r>
          </a:p>
          <a:p>
            <a:pPr marL="0" indent="0">
              <a:buNone/>
            </a:pPr>
            <a:endParaRPr lang="en-US" dirty="0"/>
          </a:p>
        </p:txBody>
      </p:sp>
    </p:spTree>
    <p:extLst>
      <p:ext uri="{BB962C8B-B14F-4D97-AF65-F5344CB8AC3E}">
        <p14:creationId xmlns:p14="http://schemas.microsoft.com/office/powerpoint/2010/main" val="421685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E764-2954-F824-5CDF-3646598E4F5A}"/>
              </a:ext>
            </a:extLst>
          </p:cNvPr>
          <p:cNvSpPr>
            <a:spLocks noGrp="1"/>
          </p:cNvSpPr>
          <p:nvPr>
            <p:ph type="title"/>
          </p:nvPr>
        </p:nvSpPr>
        <p:spPr>
          <a:xfrm>
            <a:off x="914400" y="686117"/>
            <a:ext cx="10515600" cy="1325563"/>
          </a:xfrm>
        </p:spPr>
        <p:txBody>
          <a:bodyPr/>
          <a:lstStyle/>
          <a:p>
            <a:r>
              <a:rPr lang="en-US" dirty="0"/>
              <a:t>The Hippo Pathway</a:t>
            </a:r>
          </a:p>
        </p:txBody>
      </p:sp>
      <p:sp>
        <p:nvSpPr>
          <p:cNvPr id="3" name="Content Placeholder 2">
            <a:extLst>
              <a:ext uri="{FF2B5EF4-FFF2-40B4-BE49-F238E27FC236}">
                <a16:creationId xmlns:a16="http://schemas.microsoft.com/office/drawing/2014/main" id="{89F37C9C-E4C3-5AA4-41D2-05FD4C6DE8C8}"/>
              </a:ext>
            </a:extLst>
          </p:cNvPr>
          <p:cNvSpPr>
            <a:spLocks noGrp="1"/>
          </p:cNvSpPr>
          <p:nvPr>
            <p:ph idx="1"/>
          </p:nvPr>
        </p:nvSpPr>
        <p:spPr>
          <a:xfrm>
            <a:off x="914400" y="2011680"/>
            <a:ext cx="10515600" cy="4351338"/>
          </a:xfrm>
        </p:spPr>
        <p:txBody>
          <a:bodyPr>
            <a:normAutofit/>
          </a:bodyPr>
          <a:lstStyle/>
          <a:p>
            <a:r>
              <a:rPr lang="en-US" dirty="0"/>
              <a:t>Some background and history</a:t>
            </a:r>
          </a:p>
          <a:p>
            <a:pPr lvl="1"/>
            <a:r>
              <a:rPr lang="en-US" dirty="0"/>
              <a:t>Also known as the Salvador-Warts-Hippo (SWH) pathway</a:t>
            </a:r>
          </a:p>
          <a:p>
            <a:pPr lvl="1"/>
            <a:r>
              <a:rPr lang="en-US" dirty="0"/>
              <a:t>A signaling pathway that controls organ size in animals through the regulation of cell proliferation and regulated cell death</a:t>
            </a:r>
          </a:p>
          <a:p>
            <a:pPr lvl="2"/>
            <a:r>
              <a:rPr lang="en-US" sz="2800" b="1" u="sng" dirty="0"/>
              <a:t>The message it delivers:  “stop growing”</a:t>
            </a:r>
          </a:p>
          <a:p>
            <a:pPr lvl="1"/>
            <a:r>
              <a:rPr lang="en-US" dirty="0"/>
              <a:t>Its name comes from one of its signaling components—the Hippo (</a:t>
            </a:r>
            <a:r>
              <a:rPr lang="en-US" dirty="0" err="1"/>
              <a:t>Hpo</a:t>
            </a:r>
            <a:r>
              <a:rPr lang="en-US" dirty="0"/>
              <a:t>) protein</a:t>
            </a:r>
          </a:p>
          <a:p>
            <a:pPr lvl="2"/>
            <a:r>
              <a:rPr lang="en-US" dirty="0"/>
              <a:t>Mutations in this gene lead to tissue overgrowth, or a "hippopotamus"-like effect</a:t>
            </a:r>
          </a:p>
          <a:p>
            <a:pPr lvl="2"/>
            <a:r>
              <a:rPr lang="en-US" dirty="0"/>
              <a:t>The pathway was discovered in the study of fruit flies </a:t>
            </a:r>
          </a:p>
          <a:p>
            <a:pPr lvl="2"/>
            <a:r>
              <a:rPr lang="en-US" dirty="0"/>
              <a:t>Hippo (</a:t>
            </a:r>
            <a:r>
              <a:rPr lang="en-US" dirty="0" err="1"/>
              <a:t>Hpo</a:t>
            </a:r>
            <a:r>
              <a:rPr lang="en-US" dirty="0"/>
              <a:t>) protein is a fruit fly name – the similar protein in humans and other mammals is called MST1/2 (or STK3/4)</a:t>
            </a:r>
          </a:p>
        </p:txBody>
      </p:sp>
    </p:spTree>
    <p:extLst>
      <p:ext uri="{BB962C8B-B14F-4D97-AF65-F5344CB8AC3E}">
        <p14:creationId xmlns:p14="http://schemas.microsoft.com/office/powerpoint/2010/main" val="338047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5719-1BC3-CD34-3C37-1B6FB166C00F}"/>
              </a:ext>
            </a:extLst>
          </p:cNvPr>
          <p:cNvSpPr>
            <a:spLocks noGrp="1"/>
          </p:cNvSpPr>
          <p:nvPr>
            <p:ph type="title"/>
          </p:nvPr>
        </p:nvSpPr>
        <p:spPr>
          <a:xfrm>
            <a:off x="914400" y="914400"/>
            <a:ext cx="10515600" cy="1325563"/>
          </a:xfrm>
        </p:spPr>
        <p:txBody>
          <a:bodyPr>
            <a:normAutofit/>
          </a:bodyPr>
          <a:lstStyle/>
          <a:p>
            <a:r>
              <a:rPr lang="en-US" dirty="0"/>
              <a:t>Hippo normal versus hippo mutant fruit fly</a:t>
            </a:r>
          </a:p>
        </p:txBody>
      </p:sp>
      <p:pic>
        <p:nvPicPr>
          <p:cNvPr id="5" name="Content Placeholder 4">
            <a:extLst>
              <a:ext uri="{FF2B5EF4-FFF2-40B4-BE49-F238E27FC236}">
                <a16:creationId xmlns:a16="http://schemas.microsoft.com/office/drawing/2014/main" id="{6313F7CD-6E03-2C95-0D0C-D1EC8B859CC0}"/>
              </a:ext>
            </a:extLst>
          </p:cNvPr>
          <p:cNvPicPr>
            <a:picLocks noGrp="1" noChangeAspect="1"/>
          </p:cNvPicPr>
          <p:nvPr>
            <p:ph idx="1"/>
          </p:nvPr>
        </p:nvPicPr>
        <p:blipFill>
          <a:blip r:embed="rId3"/>
          <a:stretch>
            <a:fillRect/>
          </a:stretch>
        </p:blipFill>
        <p:spPr>
          <a:xfrm>
            <a:off x="3403969" y="2080776"/>
            <a:ext cx="5384061" cy="4046458"/>
          </a:xfrm>
        </p:spPr>
      </p:pic>
      <p:sp>
        <p:nvSpPr>
          <p:cNvPr id="7" name="TextBox 6">
            <a:extLst>
              <a:ext uri="{FF2B5EF4-FFF2-40B4-BE49-F238E27FC236}">
                <a16:creationId xmlns:a16="http://schemas.microsoft.com/office/drawing/2014/main" id="{6835CC41-AE72-EC3A-74C8-C2807E601911}"/>
              </a:ext>
            </a:extLst>
          </p:cNvPr>
          <p:cNvSpPr txBox="1"/>
          <p:nvPr/>
        </p:nvSpPr>
        <p:spPr>
          <a:xfrm>
            <a:off x="3048810" y="6145768"/>
            <a:ext cx="6094378" cy="369332"/>
          </a:xfrm>
          <a:prstGeom prst="rect">
            <a:avLst/>
          </a:prstGeom>
          <a:noFill/>
        </p:spPr>
        <p:txBody>
          <a:bodyPr wrap="square">
            <a:spAutoFit/>
          </a:bodyPr>
          <a:lstStyle/>
          <a:p>
            <a:pPr algn="ctr"/>
            <a:r>
              <a:rPr lang="en-US" dirty="0"/>
              <a:t>https://bpod.mrc.ac.uk/archive/2014/4/11</a:t>
            </a:r>
          </a:p>
        </p:txBody>
      </p:sp>
    </p:spTree>
    <p:extLst>
      <p:ext uri="{BB962C8B-B14F-4D97-AF65-F5344CB8AC3E}">
        <p14:creationId xmlns:p14="http://schemas.microsoft.com/office/powerpoint/2010/main" val="5635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548640"/>
            <a:ext cx="10515600" cy="1325563"/>
          </a:xfrm>
        </p:spPr>
        <p:txBody>
          <a:bodyPr/>
          <a:lstStyle/>
          <a:p>
            <a:r>
              <a:rPr lang="en-US" dirty="0"/>
              <a:t>Hippo pathway: TEAD</a:t>
            </a:r>
          </a:p>
        </p:txBody>
      </p:sp>
      <p:sp>
        <p:nvSpPr>
          <p:cNvPr id="3" name="Content Placeholder 2">
            <a:extLst>
              <a:ext uri="{FF2B5EF4-FFF2-40B4-BE49-F238E27FC236}">
                <a16:creationId xmlns:a16="http://schemas.microsoft.com/office/drawing/2014/main" id="{620F0BBB-05EA-4CB4-1B8B-44D2B99A0CC5}"/>
              </a:ext>
            </a:extLst>
          </p:cNvPr>
          <p:cNvSpPr>
            <a:spLocks noGrp="1"/>
          </p:cNvSpPr>
          <p:nvPr>
            <p:ph idx="1"/>
          </p:nvPr>
        </p:nvSpPr>
        <p:spPr>
          <a:xfrm>
            <a:off x="914400" y="3446796"/>
            <a:ext cx="3638909" cy="3062181"/>
          </a:xfrm>
        </p:spPr>
        <p:txBody>
          <a:bodyPr>
            <a:normAutofit/>
          </a:bodyPr>
          <a:lstStyle/>
          <a:p>
            <a:r>
              <a:rPr lang="en-US" sz="2000" dirty="0"/>
              <a:t>TEAD describes a group of “transcription factors” that, when activated, turn on genes involved in cell growth</a:t>
            </a:r>
          </a:p>
          <a:p>
            <a:r>
              <a:rPr lang="en-US" sz="2000" dirty="0"/>
              <a:t>There are four known types in humans TEAD1, TEAD2, TEAD3, and TEAD4</a:t>
            </a:r>
          </a:p>
          <a:p>
            <a:r>
              <a:rPr lang="en-US" sz="2000" dirty="0"/>
              <a:t>If TEAD is too active, the cell can become a cancer cell</a:t>
            </a:r>
          </a:p>
          <a:p>
            <a:endParaRPr lang="en-US" sz="2000" dirty="0"/>
          </a:p>
          <a:p>
            <a:pPr marL="0" indent="0">
              <a:buNone/>
            </a:pPr>
            <a:endParaRPr lang="en-US" sz="2000" dirty="0"/>
          </a:p>
          <a:p>
            <a:pPr marL="0" indent="0">
              <a:buNone/>
            </a:pPr>
            <a:endParaRPr lang="en-US" sz="2000" dirty="0"/>
          </a:p>
          <a:p>
            <a:endParaRPr lang="en-US" sz="2000" dirty="0"/>
          </a:p>
          <a:p>
            <a:endParaRPr lang="en-US" sz="2000" dirty="0"/>
          </a:p>
          <a:p>
            <a:endParaRPr lang="en-US" sz="2000" dirty="0"/>
          </a:p>
        </p:txBody>
      </p:sp>
      <p:sp>
        <p:nvSpPr>
          <p:cNvPr id="15" name="Oval 14">
            <a:extLst>
              <a:ext uri="{FF2B5EF4-FFF2-40B4-BE49-F238E27FC236}">
                <a16:creationId xmlns:a16="http://schemas.microsoft.com/office/drawing/2014/main" id="{CFB2B7C0-538F-8A71-B2F0-3C88E38BABE8}"/>
              </a:ext>
            </a:extLst>
          </p:cNvPr>
          <p:cNvSpPr/>
          <p:nvPr/>
        </p:nvSpPr>
        <p:spPr>
          <a:xfrm>
            <a:off x="4775201" y="1912359"/>
            <a:ext cx="6654800" cy="4302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B420C96-A49D-56A9-99C2-030E784B7AE9}"/>
              </a:ext>
            </a:extLst>
          </p:cNvPr>
          <p:cNvSpPr/>
          <p:nvPr/>
        </p:nvSpPr>
        <p:spPr>
          <a:xfrm>
            <a:off x="5611589" y="3609731"/>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a:extLst>
              <a:ext uri="{FF2B5EF4-FFF2-40B4-BE49-F238E27FC236}">
                <a16:creationId xmlns:a16="http://schemas.microsoft.com/office/drawing/2014/main" id="{85FED6A2-E2E2-E1D5-6A42-BE2A44FE5DB2}"/>
              </a:ext>
            </a:extLst>
          </p:cNvPr>
          <p:cNvPicPr>
            <a:picLocks noChangeAspect="1"/>
          </p:cNvPicPr>
          <p:nvPr/>
        </p:nvPicPr>
        <p:blipFill>
          <a:blip r:embed="rId3"/>
          <a:stretch>
            <a:fillRect/>
          </a:stretch>
        </p:blipFill>
        <p:spPr>
          <a:xfrm rot="5106911">
            <a:off x="6778196" y="5042665"/>
            <a:ext cx="259842" cy="904904"/>
          </a:xfrm>
          <a:prstGeom prst="rect">
            <a:avLst/>
          </a:prstGeom>
        </p:spPr>
      </p:pic>
      <p:sp>
        <p:nvSpPr>
          <p:cNvPr id="19" name="Rectangle: Rounded Corners 18">
            <a:extLst>
              <a:ext uri="{FF2B5EF4-FFF2-40B4-BE49-F238E27FC236}">
                <a16:creationId xmlns:a16="http://schemas.microsoft.com/office/drawing/2014/main" id="{F6C9EC74-7818-A056-50B8-93EF84B80FD9}"/>
              </a:ext>
            </a:extLst>
          </p:cNvPr>
          <p:cNvSpPr/>
          <p:nvPr/>
        </p:nvSpPr>
        <p:spPr>
          <a:xfrm>
            <a:off x="6308335" y="4899561"/>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27" name="TextBox 26">
            <a:extLst>
              <a:ext uri="{FF2B5EF4-FFF2-40B4-BE49-F238E27FC236}">
                <a16:creationId xmlns:a16="http://schemas.microsoft.com/office/drawing/2014/main" id="{9327E63C-8382-26E5-BEBD-6378DA9D81D6}"/>
              </a:ext>
            </a:extLst>
          </p:cNvPr>
          <p:cNvSpPr txBox="1"/>
          <p:nvPr/>
        </p:nvSpPr>
        <p:spPr>
          <a:xfrm>
            <a:off x="914400" y="2596569"/>
            <a:ext cx="3320011" cy="646331"/>
          </a:xfrm>
          <a:prstGeom prst="rect">
            <a:avLst/>
          </a:prstGeom>
          <a:noFill/>
        </p:spPr>
        <p:txBody>
          <a:bodyPr wrap="none" rtlCol="0">
            <a:spAutoFit/>
          </a:bodyPr>
          <a:lstStyle/>
          <a:p>
            <a:r>
              <a:rPr lang="en-US" dirty="0"/>
              <a:t>TEAD = Transcriptional enhanced </a:t>
            </a:r>
          </a:p>
          <a:p>
            <a:r>
              <a:rPr lang="en-US" dirty="0"/>
              <a:t>associate domain</a:t>
            </a:r>
          </a:p>
        </p:txBody>
      </p:sp>
      <p:sp>
        <p:nvSpPr>
          <p:cNvPr id="10" name="Rectangle: Rounded Corners 18">
            <a:extLst>
              <a:ext uri="{FF2B5EF4-FFF2-40B4-BE49-F238E27FC236}">
                <a16:creationId xmlns:a16="http://schemas.microsoft.com/office/drawing/2014/main" id="{ABEF60BD-BC20-C847-B121-054855673139}"/>
              </a:ext>
            </a:extLst>
          </p:cNvPr>
          <p:cNvSpPr/>
          <p:nvPr/>
        </p:nvSpPr>
        <p:spPr>
          <a:xfrm>
            <a:off x="914400" y="1874203"/>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Tree>
    <p:extLst>
      <p:ext uri="{BB962C8B-B14F-4D97-AF65-F5344CB8AC3E}">
        <p14:creationId xmlns:p14="http://schemas.microsoft.com/office/powerpoint/2010/main" val="357686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331184B-56BF-644E-A031-7876A804ACD9}"/>
              </a:ext>
            </a:extLst>
          </p:cNvPr>
          <p:cNvSpPr/>
          <p:nvPr/>
        </p:nvSpPr>
        <p:spPr>
          <a:xfrm>
            <a:off x="4775201" y="1912359"/>
            <a:ext cx="6502400" cy="4397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558B3EA-6234-2C48-AC20-F77784800364}"/>
              </a:ext>
            </a:extLst>
          </p:cNvPr>
          <p:cNvSpPr/>
          <p:nvPr/>
        </p:nvSpPr>
        <p:spPr>
          <a:xfrm>
            <a:off x="5611589" y="3609731"/>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 name="Picture 19">
            <a:extLst>
              <a:ext uri="{FF2B5EF4-FFF2-40B4-BE49-F238E27FC236}">
                <a16:creationId xmlns:a16="http://schemas.microsoft.com/office/drawing/2014/main" id="{5D74CFDC-F6BF-A24D-8830-BFC783F97C54}"/>
              </a:ext>
            </a:extLst>
          </p:cNvPr>
          <p:cNvPicPr>
            <a:picLocks noChangeAspect="1"/>
          </p:cNvPicPr>
          <p:nvPr/>
        </p:nvPicPr>
        <p:blipFill>
          <a:blip r:embed="rId3"/>
          <a:stretch>
            <a:fillRect/>
          </a:stretch>
        </p:blipFill>
        <p:spPr>
          <a:xfrm rot="5106911">
            <a:off x="6778196" y="5042665"/>
            <a:ext cx="259842" cy="904904"/>
          </a:xfrm>
          <a:prstGeom prst="rect">
            <a:avLst/>
          </a:prstGeom>
        </p:spPr>
      </p:pic>
      <p:sp>
        <p:nvSpPr>
          <p:cNvPr id="21" name="Rectangle: Rounded Corners 18">
            <a:extLst>
              <a:ext uri="{FF2B5EF4-FFF2-40B4-BE49-F238E27FC236}">
                <a16:creationId xmlns:a16="http://schemas.microsoft.com/office/drawing/2014/main" id="{5743D864-CE19-904F-A22B-930FAB6799DD}"/>
              </a:ext>
            </a:extLst>
          </p:cNvPr>
          <p:cNvSpPr/>
          <p:nvPr/>
        </p:nvSpPr>
        <p:spPr>
          <a:xfrm>
            <a:off x="6308335" y="4899561"/>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548640"/>
            <a:ext cx="10515600" cy="1325563"/>
          </a:xfrm>
        </p:spPr>
        <p:txBody>
          <a:bodyPr/>
          <a:lstStyle/>
          <a:p>
            <a:r>
              <a:rPr lang="en-US" dirty="0"/>
              <a:t>Hippo pathway: YAP/TAZ</a:t>
            </a:r>
          </a:p>
        </p:txBody>
      </p:sp>
      <p:sp>
        <p:nvSpPr>
          <p:cNvPr id="3" name="Content Placeholder 2">
            <a:extLst>
              <a:ext uri="{FF2B5EF4-FFF2-40B4-BE49-F238E27FC236}">
                <a16:creationId xmlns:a16="http://schemas.microsoft.com/office/drawing/2014/main" id="{620F0BBB-05EA-4CB4-1B8B-44D2B99A0CC5}"/>
              </a:ext>
            </a:extLst>
          </p:cNvPr>
          <p:cNvSpPr>
            <a:spLocks noGrp="1"/>
          </p:cNvSpPr>
          <p:nvPr>
            <p:ph idx="1"/>
          </p:nvPr>
        </p:nvSpPr>
        <p:spPr>
          <a:xfrm>
            <a:off x="914400" y="3802048"/>
            <a:ext cx="3369130" cy="2111118"/>
          </a:xfrm>
        </p:spPr>
        <p:txBody>
          <a:bodyPr>
            <a:normAutofit/>
          </a:bodyPr>
          <a:lstStyle/>
          <a:p>
            <a:r>
              <a:rPr lang="en-US" sz="2000" dirty="0"/>
              <a:t>YAP/TAZ (TAZ also known as WWTR1), is a “transcriptional co-activator” that activates TEAD by delivering a “grow” message to TEAD</a:t>
            </a:r>
          </a:p>
          <a:p>
            <a:endParaRPr lang="en-US" sz="2000" dirty="0"/>
          </a:p>
          <a:p>
            <a:endParaRPr lang="en-US" sz="2000" dirty="0"/>
          </a:p>
        </p:txBody>
      </p:sp>
      <p:sp>
        <p:nvSpPr>
          <p:cNvPr id="4" name="Isosceles Triangle 3">
            <a:extLst>
              <a:ext uri="{FF2B5EF4-FFF2-40B4-BE49-F238E27FC236}">
                <a16:creationId xmlns:a16="http://schemas.microsoft.com/office/drawing/2014/main" id="{AE134DEF-5FE4-BB40-E5E2-2A0DB7F00C96}"/>
              </a:ext>
            </a:extLst>
          </p:cNvPr>
          <p:cNvSpPr/>
          <p:nvPr/>
        </p:nvSpPr>
        <p:spPr>
          <a:xfrm rot="10800000">
            <a:off x="914400" y="2052996"/>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50E050-7A5F-AEF7-03F8-5E9A76172971}"/>
              </a:ext>
            </a:extLst>
          </p:cNvPr>
          <p:cNvSpPr txBox="1"/>
          <p:nvPr/>
        </p:nvSpPr>
        <p:spPr>
          <a:xfrm>
            <a:off x="914400" y="2667803"/>
            <a:ext cx="3272371" cy="923330"/>
          </a:xfrm>
          <a:prstGeom prst="rect">
            <a:avLst/>
          </a:prstGeom>
          <a:noFill/>
        </p:spPr>
        <p:txBody>
          <a:bodyPr wrap="none" rtlCol="0">
            <a:spAutoFit/>
          </a:bodyPr>
          <a:lstStyle/>
          <a:p>
            <a:r>
              <a:rPr lang="en-US" dirty="0"/>
              <a:t>YAP = yes-associated protein</a:t>
            </a:r>
          </a:p>
          <a:p>
            <a:r>
              <a:rPr lang="en-US" dirty="0"/>
              <a:t>TAZ = transcriptional coactivator </a:t>
            </a:r>
          </a:p>
          <a:p>
            <a:r>
              <a:rPr lang="en-US" dirty="0"/>
              <a:t>with PDZ-binding motif</a:t>
            </a:r>
          </a:p>
        </p:txBody>
      </p:sp>
      <p:sp>
        <p:nvSpPr>
          <p:cNvPr id="6" name="TextBox 5">
            <a:extLst>
              <a:ext uri="{FF2B5EF4-FFF2-40B4-BE49-F238E27FC236}">
                <a16:creationId xmlns:a16="http://schemas.microsoft.com/office/drawing/2014/main" id="{D3AAB335-EC0B-474A-4A01-F389A8365BA5}"/>
              </a:ext>
            </a:extLst>
          </p:cNvPr>
          <p:cNvSpPr txBox="1"/>
          <p:nvPr/>
        </p:nvSpPr>
        <p:spPr>
          <a:xfrm>
            <a:off x="1606929" y="2151891"/>
            <a:ext cx="943656" cy="369332"/>
          </a:xfrm>
          <a:prstGeom prst="rect">
            <a:avLst/>
          </a:prstGeom>
          <a:noFill/>
        </p:spPr>
        <p:txBody>
          <a:bodyPr wrap="none" rtlCol="0">
            <a:spAutoFit/>
          </a:bodyPr>
          <a:lstStyle/>
          <a:p>
            <a:r>
              <a:rPr lang="en-US" dirty="0"/>
              <a:t>YAP/TAZ</a:t>
            </a:r>
          </a:p>
        </p:txBody>
      </p:sp>
      <p:sp>
        <p:nvSpPr>
          <p:cNvPr id="9" name="Isosceles Triangle 8">
            <a:extLst>
              <a:ext uri="{FF2B5EF4-FFF2-40B4-BE49-F238E27FC236}">
                <a16:creationId xmlns:a16="http://schemas.microsoft.com/office/drawing/2014/main" id="{17000887-09E8-3236-6D64-80F58785D425}"/>
              </a:ext>
            </a:extLst>
          </p:cNvPr>
          <p:cNvSpPr/>
          <p:nvPr/>
        </p:nvSpPr>
        <p:spPr>
          <a:xfrm rot="10974724">
            <a:off x="6567427" y="4462358"/>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34D080-EA5E-018E-B15D-A7EC5F00EF21}"/>
              </a:ext>
            </a:extLst>
          </p:cNvPr>
          <p:cNvSpPr txBox="1"/>
          <p:nvPr/>
        </p:nvSpPr>
        <p:spPr>
          <a:xfrm>
            <a:off x="6446245" y="4153453"/>
            <a:ext cx="943656" cy="369332"/>
          </a:xfrm>
          <a:prstGeom prst="rect">
            <a:avLst/>
          </a:prstGeom>
          <a:noFill/>
        </p:spPr>
        <p:txBody>
          <a:bodyPr wrap="none" rtlCol="0">
            <a:spAutoFit/>
          </a:bodyPr>
          <a:lstStyle/>
          <a:p>
            <a:r>
              <a:rPr lang="en-US" dirty="0"/>
              <a:t>YAP/TAZ</a:t>
            </a:r>
          </a:p>
        </p:txBody>
      </p:sp>
      <p:sp>
        <p:nvSpPr>
          <p:cNvPr id="11" name="Speech Bubble: Oval 10">
            <a:extLst>
              <a:ext uri="{FF2B5EF4-FFF2-40B4-BE49-F238E27FC236}">
                <a16:creationId xmlns:a16="http://schemas.microsoft.com/office/drawing/2014/main" id="{D8F18B5C-06D7-4B4C-8141-2FC07805BAB2}"/>
              </a:ext>
            </a:extLst>
          </p:cNvPr>
          <p:cNvSpPr/>
          <p:nvPr/>
        </p:nvSpPr>
        <p:spPr>
          <a:xfrm>
            <a:off x="7236080" y="4276835"/>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Tree>
    <p:extLst>
      <p:ext uri="{BB962C8B-B14F-4D97-AF65-F5344CB8AC3E}">
        <p14:creationId xmlns:p14="http://schemas.microsoft.com/office/powerpoint/2010/main" val="3168200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548640"/>
            <a:ext cx="10515600" cy="1325563"/>
          </a:xfrm>
        </p:spPr>
        <p:txBody>
          <a:bodyPr/>
          <a:lstStyle/>
          <a:p>
            <a:r>
              <a:rPr lang="en-US" dirty="0"/>
              <a:t>Hippo pathway: LATS1/2</a:t>
            </a:r>
          </a:p>
        </p:txBody>
      </p:sp>
      <p:sp>
        <p:nvSpPr>
          <p:cNvPr id="13" name="Content Placeholder 12">
            <a:extLst>
              <a:ext uri="{FF2B5EF4-FFF2-40B4-BE49-F238E27FC236}">
                <a16:creationId xmlns:a16="http://schemas.microsoft.com/office/drawing/2014/main" id="{53EAE11B-6858-7770-67F9-24DA8711D815}"/>
              </a:ext>
            </a:extLst>
          </p:cNvPr>
          <p:cNvSpPr>
            <a:spLocks noGrp="1"/>
          </p:cNvSpPr>
          <p:nvPr>
            <p:ph idx="1"/>
          </p:nvPr>
        </p:nvSpPr>
        <p:spPr>
          <a:xfrm>
            <a:off x="924659" y="3118035"/>
            <a:ext cx="3345788" cy="3335280"/>
          </a:xfrm>
        </p:spPr>
        <p:txBody>
          <a:bodyPr/>
          <a:lstStyle/>
          <a:p>
            <a:r>
              <a:rPr lang="en-US" sz="2000" dirty="0"/>
              <a:t>LATS1/2 are “signal transduction” proteins that communicate a “stop growing” message to YAP/TAZ by modifying YAP/TAZ</a:t>
            </a:r>
          </a:p>
          <a:p>
            <a:r>
              <a:rPr lang="en-US" sz="2000" dirty="0"/>
              <a:t>When the stop growing message is delivered, YAP/TAZ is prevented from entering the nucleus and talking to TEAD</a:t>
            </a:r>
          </a:p>
          <a:p>
            <a:endParaRPr lang="en-US" dirty="0"/>
          </a:p>
        </p:txBody>
      </p:sp>
      <p:sp>
        <p:nvSpPr>
          <p:cNvPr id="15" name="Oval 14">
            <a:extLst>
              <a:ext uri="{FF2B5EF4-FFF2-40B4-BE49-F238E27FC236}">
                <a16:creationId xmlns:a16="http://schemas.microsoft.com/office/drawing/2014/main" id="{CFB2B7C0-538F-8A71-B2F0-3C88E38BABE8}"/>
              </a:ext>
            </a:extLst>
          </p:cNvPr>
          <p:cNvSpPr/>
          <p:nvPr/>
        </p:nvSpPr>
        <p:spPr>
          <a:xfrm>
            <a:off x="4557875" y="2013959"/>
            <a:ext cx="6263114" cy="42954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B420C96-A49D-56A9-99C2-030E784B7AE9}"/>
              </a:ext>
            </a:extLst>
          </p:cNvPr>
          <p:cNvSpPr/>
          <p:nvPr/>
        </p:nvSpPr>
        <p:spPr>
          <a:xfrm>
            <a:off x="5578346" y="3756804"/>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a:extLst>
              <a:ext uri="{FF2B5EF4-FFF2-40B4-BE49-F238E27FC236}">
                <a16:creationId xmlns:a16="http://schemas.microsoft.com/office/drawing/2014/main" id="{85FED6A2-E2E2-E1D5-6A42-BE2A44FE5DB2}"/>
              </a:ext>
            </a:extLst>
          </p:cNvPr>
          <p:cNvPicPr>
            <a:picLocks noChangeAspect="1"/>
          </p:cNvPicPr>
          <p:nvPr/>
        </p:nvPicPr>
        <p:blipFill>
          <a:blip r:embed="rId3"/>
          <a:stretch>
            <a:fillRect/>
          </a:stretch>
        </p:blipFill>
        <p:spPr>
          <a:xfrm rot="5106911">
            <a:off x="6778196" y="5042665"/>
            <a:ext cx="259842" cy="904904"/>
          </a:xfrm>
          <a:prstGeom prst="rect">
            <a:avLst/>
          </a:prstGeom>
        </p:spPr>
      </p:pic>
      <p:sp>
        <p:nvSpPr>
          <p:cNvPr id="19" name="Rectangle: Rounded Corners 18">
            <a:extLst>
              <a:ext uri="{FF2B5EF4-FFF2-40B4-BE49-F238E27FC236}">
                <a16:creationId xmlns:a16="http://schemas.microsoft.com/office/drawing/2014/main" id="{F6C9EC74-7818-A056-50B8-93EF84B80FD9}"/>
              </a:ext>
            </a:extLst>
          </p:cNvPr>
          <p:cNvSpPr/>
          <p:nvPr/>
        </p:nvSpPr>
        <p:spPr>
          <a:xfrm>
            <a:off x="6308335" y="4453023"/>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9" name="Isosceles Triangle 8">
            <a:extLst>
              <a:ext uri="{FF2B5EF4-FFF2-40B4-BE49-F238E27FC236}">
                <a16:creationId xmlns:a16="http://schemas.microsoft.com/office/drawing/2014/main" id="{17000887-09E8-3236-6D64-80F58785D425}"/>
              </a:ext>
            </a:extLst>
          </p:cNvPr>
          <p:cNvSpPr/>
          <p:nvPr/>
        </p:nvSpPr>
        <p:spPr>
          <a:xfrm rot="10974724">
            <a:off x="8905441" y="3881043"/>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34D080-EA5E-018E-B15D-A7EC5F00EF21}"/>
              </a:ext>
            </a:extLst>
          </p:cNvPr>
          <p:cNvSpPr txBox="1"/>
          <p:nvPr/>
        </p:nvSpPr>
        <p:spPr>
          <a:xfrm>
            <a:off x="8784259" y="3572138"/>
            <a:ext cx="943656" cy="369332"/>
          </a:xfrm>
          <a:prstGeom prst="rect">
            <a:avLst/>
          </a:prstGeom>
          <a:noFill/>
        </p:spPr>
        <p:txBody>
          <a:bodyPr wrap="none" rtlCol="0">
            <a:spAutoFit/>
          </a:bodyPr>
          <a:lstStyle/>
          <a:p>
            <a:r>
              <a:rPr lang="en-US" dirty="0"/>
              <a:t>YAP/TAZ</a:t>
            </a:r>
          </a:p>
        </p:txBody>
      </p:sp>
      <p:sp>
        <p:nvSpPr>
          <p:cNvPr id="11" name="Speech Bubble: Oval 10">
            <a:extLst>
              <a:ext uri="{FF2B5EF4-FFF2-40B4-BE49-F238E27FC236}">
                <a16:creationId xmlns:a16="http://schemas.microsoft.com/office/drawing/2014/main" id="{D8F18B5C-06D7-4B4C-8141-2FC07805BAB2}"/>
              </a:ext>
            </a:extLst>
          </p:cNvPr>
          <p:cNvSpPr/>
          <p:nvPr/>
        </p:nvSpPr>
        <p:spPr>
          <a:xfrm>
            <a:off x="9574094" y="3695520"/>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7" name="Rectangle: Rounded Corners 6">
            <a:extLst>
              <a:ext uri="{FF2B5EF4-FFF2-40B4-BE49-F238E27FC236}">
                <a16:creationId xmlns:a16="http://schemas.microsoft.com/office/drawing/2014/main" id="{840BD62D-D11C-73AA-AD74-5FBF627D263F}"/>
              </a:ext>
            </a:extLst>
          </p:cNvPr>
          <p:cNvSpPr/>
          <p:nvPr/>
        </p:nvSpPr>
        <p:spPr>
          <a:xfrm>
            <a:off x="924659" y="1821727"/>
            <a:ext cx="1600488" cy="4736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8" name="TextBox 7">
            <a:extLst>
              <a:ext uri="{FF2B5EF4-FFF2-40B4-BE49-F238E27FC236}">
                <a16:creationId xmlns:a16="http://schemas.microsoft.com/office/drawing/2014/main" id="{D2C227E2-CE2D-DD07-D25D-722F144E8783}"/>
              </a:ext>
            </a:extLst>
          </p:cNvPr>
          <p:cNvSpPr txBox="1"/>
          <p:nvPr/>
        </p:nvSpPr>
        <p:spPr>
          <a:xfrm>
            <a:off x="924659" y="2439653"/>
            <a:ext cx="3018775" cy="369332"/>
          </a:xfrm>
          <a:prstGeom prst="rect">
            <a:avLst/>
          </a:prstGeom>
          <a:noFill/>
        </p:spPr>
        <p:txBody>
          <a:bodyPr wrap="none" rtlCol="0">
            <a:spAutoFit/>
          </a:bodyPr>
          <a:lstStyle/>
          <a:p>
            <a:r>
              <a:rPr lang="en-US" dirty="0"/>
              <a:t>LATS = large tumor suppressor</a:t>
            </a:r>
          </a:p>
        </p:txBody>
      </p:sp>
      <p:sp>
        <p:nvSpPr>
          <p:cNvPr id="14" name="Rectangle: Rounded Corners 13">
            <a:extLst>
              <a:ext uri="{FF2B5EF4-FFF2-40B4-BE49-F238E27FC236}">
                <a16:creationId xmlns:a16="http://schemas.microsoft.com/office/drawing/2014/main" id="{E8CFC17E-7FE2-9546-810F-E68F163317E2}"/>
              </a:ext>
            </a:extLst>
          </p:cNvPr>
          <p:cNvSpPr/>
          <p:nvPr/>
        </p:nvSpPr>
        <p:spPr>
          <a:xfrm>
            <a:off x="8391240" y="2578121"/>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18" name="Speech Bubble: Oval 17">
            <a:extLst>
              <a:ext uri="{FF2B5EF4-FFF2-40B4-BE49-F238E27FC236}">
                <a16:creationId xmlns:a16="http://schemas.microsoft.com/office/drawing/2014/main" id="{B33FA252-0DFA-1AA9-369E-A4D53B48A66D}"/>
              </a:ext>
            </a:extLst>
          </p:cNvPr>
          <p:cNvSpPr/>
          <p:nvPr/>
        </p:nvSpPr>
        <p:spPr>
          <a:xfrm>
            <a:off x="10106906" y="2256760"/>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cxnSp>
        <p:nvCxnSpPr>
          <p:cNvPr id="20" name="Straight Arrow Connector 19">
            <a:extLst>
              <a:ext uri="{FF2B5EF4-FFF2-40B4-BE49-F238E27FC236}">
                <a16:creationId xmlns:a16="http://schemas.microsoft.com/office/drawing/2014/main" id="{FBCB4833-BBA4-A311-5B66-6E9920934480}"/>
              </a:ext>
            </a:extLst>
          </p:cNvPr>
          <p:cNvCxnSpPr>
            <a:cxnSpLocks/>
          </p:cNvCxnSpPr>
          <p:nvPr/>
        </p:nvCxnSpPr>
        <p:spPr>
          <a:xfrm>
            <a:off x="9195414" y="3196048"/>
            <a:ext cx="0" cy="465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Speech Bubble: Oval 21">
            <a:extLst>
              <a:ext uri="{FF2B5EF4-FFF2-40B4-BE49-F238E27FC236}">
                <a16:creationId xmlns:a16="http://schemas.microsoft.com/office/drawing/2014/main" id="{D970C370-102C-C54C-6A88-2B6758578561}"/>
              </a:ext>
            </a:extLst>
          </p:cNvPr>
          <p:cNvSpPr/>
          <p:nvPr/>
        </p:nvSpPr>
        <p:spPr>
          <a:xfrm>
            <a:off x="7640817" y="4777283"/>
            <a:ext cx="2286883" cy="1197778"/>
          </a:xfrm>
          <a:prstGeom prst="wedgeEllipseCallout">
            <a:avLst>
              <a:gd name="adj1" fmla="val -56036"/>
              <a:gd name="adj2" fmla="val -53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hear anything, so I’m just going to chill out</a:t>
            </a:r>
          </a:p>
        </p:txBody>
      </p:sp>
    </p:spTree>
    <p:extLst>
      <p:ext uri="{BB962C8B-B14F-4D97-AF65-F5344CB8AC3E}">
        <p14:creationId xmlns:p14="http://schemas.microsoft.com/office/powerpoint/2010/main" val="183853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548640"/>
            <a:ext cx="10515600" cy="1325563"/>
          </a:xfrm>
        </p:spPr>
        <p:txBody>
          <a:bodyPr/>
          <a:lstStyle/>
          <a:p>
            <a:r>
              <a:rPr lang="en-US" dirty="0"/>
              <a:t>Hippo pathway: 14-3-3</a:t>
            </a:r>
          </a:p>
        </p:txBody>
      </p:sp>
      <p:sp>
        <p:nvSpPr>
          <p:cNvPr id="13" name="Content Placeholder 12">
            <a:extLst>
              <a:ext uri="{FF2B5EF4-FFF2-40B4-BE49-F238E27FC236}">
                <a16:creationId xmlns:a16="http://schemas.microsoft.com/office/drawing/2014/main" id="{53EAE11B-6858-7770-67F9-24DA8711D815}"/>
              </a:ext>
            </a:extLst>
          </p:cNvPr>
          <p:cNvSpPr>
            <a:spLocks noGrp="1"/>
          </p:cNvSpPr>
          <p:nvPr>
            <p:ph idx="1"/>
          </p:nvPr>
        </p:nvSpPr>
        <p:spPr>
          <a:xfrm>
            <a:off x="914400" y="2989320"/>
            <a:ext cx="3345788" cy="2548838"/>
          </a:xfrm>
        </p:spPr>
        <p:txBody>
          <a:bodyPr>
            <a:normAutofit/>
          </a:bodyPr>
          <a:lstStyle/>
          <a:p>
            <a:r>
              <a:rPr lang="en-US" sz="2000" dirty="0"/>
              <a:t>14-3-3 are regulatory proteins that bind to YAP/TAZ if YAP/TAZ has been modified by LATS1/2.  The binding of 14-3-3 to YAP/TAZ prevents YAP/TAZ from going into the nucleus and activating TEAD.  </a:t>
            </a:r>
          </a:p>
        </p:txBody>
      </p:sp>
      <p:sp>
        <p:nvSpPr>
          <p:cNvPr id="8" name="TextBox 7">
            <a:extLst>
              <a:ext uri="{FF2B5EF4-FFF2-40B4-BE49-F238E27FC236}">
                <a16:creationId xmlns:a16="http://schemas.microsoft.com/office/drawing/2014/main" id="{D2C227E2-CE2D-DD07-D25D-722F144E8783}"/>
              </a:ext>
            </a:extLst>
          </p:cNvPr>
          <p:cNvSpPr txBox="1"/>
          <p:nvPr/>
        </p:nvSpPr>
        <p:spPr>
          <a:xfrm>
            <a:off x="914400" y="2464301"/>
            <a:ext cx="1624163" cy="369332"/>
          </a:xfrm>
          <a:prstGeom prst="rect">
            <a:avLst/>
          </a:prstGeom>
          <a:noFill/>
        </p:spPr>
        <p:txBody>
          <a:bodyPr wrap="none" rtlCol="0">
            <a:spAutoFit/>
          </a:bodyPr>
          <a:lstStyle/>
          <a:p>
            <a:r>
              <a:rPr lang="en-US" dirty="0"/>
              <a:t>14-3-3 = 14-3-3</a:t>
            </a:r>
          </a:p>
        </p:txBody>
      </p:sp>
      <p:sp>
        <p:nvSpPr>
          <p:cNvPr id="3" name="Rectangle: Rounded Corners 2">
            <a:extLst>
              <a:ext uri="{FF2B5EF4-FFF2-40B4-BE49-F238E27FC236}">
                <a16:creationId xmlns:a16="http://schemas.microsoft.com/office/drawing/2014/main" id="{74F7A5B4-5167-420B-37C2-D777AFC4DF13}"/>
              </a:ext>
            </a:extLst>
          </p:cNvPr>
          <p:cNvSpPr/>
          <p:nvPr/>
        </p:nvSpPr>
        <p:spPr>
          <a:xfrm>
            <a:off x="914400" y="1690688"/>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4" name="Oval 3">
            <a:extLst>
              <a:ext uri="{FF2B5EF4-FFF2-40B4-BE49-F238E27FC236}">
                <a16:creationId xmlns:a16="http://schemas.microsoft.com/office/drawing/2014/main" id="{372B5AA3-B869-188D-2700-BD69C3BC7424}"/>
              </a:ext>
            </a:extLst>
          </p:cNvPr>
          <p:cNvSpPr/>
          <p:nvPr/>
        </p:nvSpPr>
        <p:spPr>
          <a:xfrm>
            <a:off x="4621390" y="1699013"/>
            <a:ext cx="6846392" cy="46369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D834B1F-39FA-FA05-48B9-8B79E53F98C4}"/>
              </a:ext>
            </a:extLst>
          </p:cNvPr>
          <p:cNvSpPr/>
          <p:nvPr/>
        </p:nvSpPr>
        <p:spPr>
          <a:xfrm>
            <a:off x="5497749" y="3429000"/>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6D951E6C-AADF-FABC-418B-728E72F357F8}"/>
              </a:ext>
            </a:extLst>
          </p:cNvPr>
          <p:cNvPicPr>
            <a:picLocks noChangeAspect="1"/>
          </p:cNvPicPr>
          <p:nvPr/>
        </p:nvPicPr>
        <p:blipFill>
          <a:blip r:embed="rId3"/>
          <a:stretch>
            <a:fillRect/>
          </a:stretch>
        </p:blipFill>
        <p:spPr>
          <a:xfrm rot="5106911">
            <a:off x="6574099" y="4902359"/>
            <a:ext cx="259842" cy="904904"/>
          </a:xfrm>
          <a:prstGeom prst="rect">
            <a:avLst/>
          </a:prstGeom>
        </p:spPr>
      </p:pic>
      <p:sp>
        <p:nvSpPr>
          <p:cNvPr id="21" name="Rectangle: Rounded Corners 20">
            <a:extLst>
              <a:ext uri="{FF2B5EF4-FFF2-40B4-BE49-F238E27FC236}">
                <a16:creationId xmlns:a16="http://schemas.microsoft.com/office/drawing/2014/main" id="{9480ED3A-DB05-3765-B921-556561B04F13}"/>
              </a:ext>
            </a:extLst>
          </p:cNvPr>
          <p:cNvSpPr/>
          <p:nvPr/>
        </p:nvSpPr>
        <p:spPr>
          <a:xfrm>
            <a:off x="5756311" y="4178104"/>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23" name="Rectangle: Rounded Corners 22">
            <a:extLst>
              <a:ext uri="{FF2B5EF4-FFF2-40B4-BE49-F238E27FC236}">
                <a16:creationId xmlns:a16="http://schemas.microsoft.com/office/drawing/2014/main" id="{CBBEED80-1DC8-9F27-0317-BE541BCDE81D}"/>
              </a:ext>
            </a:extLst>
          </p:cNvPr>
          <p:cNvSpPr/>
          <p:nvPr/>
        </p:nvSpPr>
        <p:spPr>
          <a:xfrm>
            <a:off x="8403621" y="2259112"/>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24" name="Rectangle: Rounded Corners 23">
            <a:extLst>
              <a:ext uri="{FF2B5EF4-FFF2-40B4-BE49-F238E27FC236}">
                <a16:creationId xmlns:a16="http://schemas.microsoft.com/office/drawing/2014/main" id="{D545A6B0-C474-FB9B-F44C-C7F4F3150CC4}"/>
              </a:ext>
            </a:extLst>
          </p:cNvPr>
          <p:cNvSpPr/>
          <p:nvPr/>
        </p:nvSpPr>
        <p:spPr>
          <a:xfrm>
            <a:off x="9433089" y="3759097"/>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25" name="Isosceles Triangle 24">
            <a:extLst>
              <a:ext uri="{FF2B5EF4-FFF2-40B4-BE49-F238E27FC236}">
                <a16:creationId xmlns:a16="http://schemas.microsoft.com/office/drawing/2014/main" id="{362C17D2-FDF0-9E6D-0170-7F2DB63755A7}"/>
              </a:ext>
            </a:extLst>
          </p:cNvPr>
          <p:cNvSpPr/>
          <p:nvPr/>
        </p:nvSpPr>
        <p:spPr>
          <a:xfrm rot="10974724">
            <a:off x="9077450" y="3575896"/>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DECD328-989D-1D29-7590-E95697EF74C4}"/>
              </a:ext>
            </a:extLst>
          </p:cNvPr>
          <p:cNvSpPr txBox="1"/>
          <p:nvPr/>
        </p:nvSpPr>
        <p:spPr>
          <a:xfrm>
            <a:off x="8961770" y="3258429"/>
            <a:ext cx="943656" cy="369332"/>
          </a:xfrm>
          <a:prstGeom prst="rect">
            <a:avLst/>
          </a:prstGeom>
          <a:noFill/>
        </p:spPr>
        <p:txBody>
          <a:bodyPr wrap="none" rtlCol="0">
            <a:spAutoFit/>
          </a:bodyPr>
          <a:lstStyle/>
          <a:p>
            <a:r>
              <a:rPr lang="en-US" dirty="0"/>
              <a:t>YAP/TAZ</a:t>
            </a:r>
          </a:p>
        </p:txBody>
      </p:sp>
      <p:cxnSp>
        <p:nvCxnSpPr>
          <p:cNvPr id="28" name="Straight Arrow Connector 27">
            <a:extLst>
              <a:ext uri="{FF2B5EF4-FFF2-40B4-BE49-F238E27FC236}">
                <a16:creationId xmlns:a16="http://schemas.microsoft.com/office/drawing/2014/main" id="{15986A1B-90CA-8BA9-BF1C-39FBD4866357}"/>
              </a:ext>
            </a:extLst>
          </p:cNvPr>
          <p:cNvCxnSpPr>
            <a:cxnSpLocks/>
          </p:cNvCxnSpPr>
          <p:nvPr/>
        </p:nvCxnSpPr>
        <p:spPr>
          <a:xfrm>
            <a:off x="9290304" y="2896744"/>
            <a:ext cx="0" cy="465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Speech Bubble: Oval 28">
            <a:extLst>
              <a:ext uri="{FF2B5EF4-FFF2-40B4-BE49-F238E27FC236}">
                <a16:creationId xmlns:a16="http://schemas.microsoft.com/office/drawing/2014/main" id="{DAB27CEC-D55C-205A-AB92-1F86B095C190}"/>
              </a:ext>
            </a:extLst>
          </p:cNvPr>
          <p:cNvSpPr/>
          <p:nvPr/>
        </p:nvSpPr>
        <p:spPr>
          <a:xfrm>
            <a:off x="9886439" y="3109931"/>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31" name="Speech Bubble: Oval 30">
            <a:extLst>
              <a:ext uri="{FF2B5EF4-FFF2-40B4-BE49-F238E27FC236}">
                <a16:creationId xmlns:a16="http://schemas.microsoft.com/office/drawing/2014/main" id="{614EB611-E299-AC4A-E1BD-1694E97A3607}"/>
              </a:ext>
            </a:extLst>
          </p:cNvPr>
          <p:cNvSpPr/>
          <p:nvPr/>
        </p:nvSpPr>
        <p:spPr>
          <a:xfrm>
            <a:off x="10112498" y="1922828"/>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32" name="Speech Bubble: Oval 31">
            <a:extLst>
              <a:ext uri="{FF2B5EF4-FFF2-40B4-BE49-F238E27FC236}">
                <a16:creationId xmlns:a16="http://schemas.microsoft.com/office/drawing/2014/main" id="{4FF9E0D5-68B5-F66C-DFB8-CB5E812C4228}"/>
              </a:ext>
            </a:extLst>
          </p:cNvPr>
          <p:cNvSpPr/>
          <p:nvPr/>
        </p:nvSpPr>
        <p:spPr>
          <a:xfrm>
            <a:off x="10004491" y="4508360"/>
            <a:ext cx="1572632" cy="1318772"/>
          </a:xfrm>
          <a:prstGeom prst="wedgeEllipseCallout">
            <a:avLst>
              <a:gd name="adj1" fmla="val -66754"/>
              <a:gd name="adj2" fmla="val -6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Shush, you are staying here</a:t>
            </a:r>
          </a:p>
        </p:txBody>
      </p:sp>
      <p:sp>
        <p:nvSpPr>
          <p:cNvPr id="33" name="Speech Bubble: Oval 32">
            <a:extLst>
              <a:ext uri="{FF2B5EF4-FFF2-40B4-BE49-F238E27FC236}">
                <a16:creationId xmlns:a16="http://schemas.microsoft.com/office/drawing/2014/main" id="{BF4477C1-A3D2-2EE6-0F5A-83AFBE4C638F}"/>
              </a:ext>
            </a:extLst>
          </p:cNvPr>
          <p:cNvSpPr/>
          <p:nvPr/>
        </p:nvSpPr>
        <p:spPr>
          <a:xfrm>
            <a:off x="7113261" y="4364496"/>
            <a:ext cx="2286883" cy="1197778"/>
          </a:xfrm>
          <a:prstGeom prst="wedgeEllipseCallout">
            <a:avLst>
              <a:gd name="adj1" fmla="val -56036"/>
              <a:gd name="adj2" fmla="val -53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hear anything, so I’m just going to chill out</a:t>
            </a:r>
          </a:p>
        </p:txBody>
      </p:sp>
    </p:spTree>
    <p:extLst>
      <p:ext uri="{BB962C8B-B14F-4D97-AF65-F5344CB8AC3E}">
        <p14:creationId xmlns:p14="http://schemas.microsoft.com/office/powerpoint/2010/main" val="1854814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548640"/>
            <a:ext cx="10515600" cy="1325563"/>
          </a:xfrm>
        </p:spPr>
        <p:txBody>
          <a:bodyPr/>
          <a:lstStyle/>
          <a:p>
            <a:r>
              <a:rPr lang="en-US" dirty="0"/>
              <a:t>Hippo pathway:  MST1/2 </a:t>
            </a:r>
          </a:p>
        </p:txBody>
      </p:sp>
      <p:sp>
        <p:nvSpPr>
          <p:cNvPr id="11" name="Content Placeholder 10">
            <a:extLst>
              <a:ext uri="{FF2B5EF4-FFF2-40B4-BE49-F238E27FC236}">
                <a16:creationId xmlns:a16="http://schemas.microsoft.com/office/drawing/2014/main" id="{11B1A473-21D2-9694-7F9D-31E0AECDBFB8}"/>
              </a:ext>
            </a:extLst>
          </p:cNvPr>
          <p:cNvSpPr>
            <a:spLocks noGrp="1"/>
          </p:cNvSpPr>
          <p:nvPr>
            <p:ph idx="1"/>
          </p:nvPr>
        </p:nvSpPr>
        <p:spPr>
          <a:xfrm>
            <a:off x="914400" y="2978876"/>
            <a:ext cx="3559480" cy="2241484"/>
          </a:xfrm>
        </p:spPr>
        <p:txBody>
          <a:bodyPr>
            <a:normAutofit/>
          </a:bodyPr>
          <a:lstStyle/>
          <a:p>
            <a:r>
              <a:rPr lang="en-US" sz="2000" dirty="0"/>
              <a:t>MST1 and MST2 are signal transduction proteins that are the “Hippo” of the Hippo pathway.  They communicate the message “stop growing” by modifying LATS1/2.  </a:t>
            </a:r>
          </a:p>
          <a:p>
            <a:endParaRPr lang="en-US" sz="2000" dirty="0"/>
          </a:p>
        </p:txBody>
      </p:sp>
      <p:sp>
        <p:nvSpPr>
          <p:cNvPr id="7" name="Rectangle: Rounded Corners 6">
            <a:extLst>
              <a:ext uri="{FF2B5EF4-FFF2-40B4-BE49-F238E27FC236}">
                <a16:creationId xmlns:a16="http://schemas.microsoft.com/office/drawing/2014/main" id="{F4554B47-F830-1963-1993-5B9A9D3EF23F}"/>
              </a:ext>
            </a:extLst>
          </p:cNvPr>
          <p:cNvSpPr/>
          <p:nvPr/>
        </p:nvSpPr>
        <p:spPr>
          <a:xfrm>
            <a:off x="914400" y="1699013"/>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9" name="TextBox 8">
            <a:extLst>
              <a:ext uri="{FF2B5EF4-FFF2-40B4-BE49-F238E27FC236}">
                <a16:creationId xmlns:a16="http://schemas.microsoft.com/office/drawing/2014/main" id="{234DA41F-4BFA-5CEA-BAFE-C09E0010487C}"/>
              </a:ext>
            </a:extLst>
          </p:cNvPr>
          <p:cNvSpPr txBox="1"/>
          <p:nvPr/>
        </p:nvSpPr>
        <p:spPr>
          <a:xfrm>
            <a:off x="914400" y="2454711"/>
            <a:ext cx="3255315" cy="369332"/>
          </a:xfrm>
          <a:prstGeom prst="rect">
            <a:avLst/>
          </a:prstGeom>
          <a:noFill/>
        </p:spPr>
        <p:txBody>
          <a:bodyPr wrap="none" rtlCol="0">
            <a:spAutoFit/>
          </a:bodyPr>
          <a:lstStyle/>
          <a:p>
            <a:r>
              <a:rPr lang="en-US" dirty="0"/>
              <a:t>MST = macrophage stimulating </a:t>
            </a:r>
          </a:p>
        </p:txBody>
      </p:sp>
      <p:sp>
        <p:nvSpPr>
          <p:cNvPr id="15" name="Oval 14">
            <a:extLst>
              <a:ext uri="{FF2B5EF4-FFF2-40B4-BE49-F238E27FC236}">
                <a16:creationId xmlns:a16="http://schemas.microsoft.com/office/drawing/2014/main" id="{CA38C09B-4E43-A07B-69F9-CD75683642BB}"/>
              </a:ext>
            </a:extLst>
          </p:cNvPr>
          <p:cNvSpPr/>
          <p:nvPr/>
        </p:nvSpPr>
        <p:spPr>
          <a:xfrm>
            <a:off x="4621390" y="1699013"/>
            <a:ext cx="6846392" cy="46369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C639BAD-BFA9-0920-2CD0-4F1E7B7D3E4C}"/>
              </a:ext>
            </a:extLst>
          </p:cNvPr>
          <p:cNvSpPr/>
          <p:nvPr/>
        </p:nvSpPr>
        <p:spPr>
          <a:xfrm>
            <a:off x="5497749" y="3429000"/>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a:extLst>
              <a:ext uri="{FF2B5EF4-FFF2-40B4-BE49-F238E27FC236}">
                <a16:creationId xmlns:a16="http://schemas.microsoft.com/office/drawing/2014/main" id="{B6C6A40B-9521-A5C1-5654-CEACC42A2CAD}"/>
              </a:ext>
            </a:extLst>
          </p:cNvPr>
          <p:cNvPicPr>
            <a:picLocks noChangeAspect="1"/>
          </p:cNvPicPr>
          <p:nvPr/>
        </p:nvPicPr>
        <p:blipFill>
          <a:blip r:embed="rId3"/>
          <a:stretch>
            <a:fillRect/>
          </a:stretch>
        </p:blipFill>
        <p:spPr>
          <a:xfrm rot="5106911">
            <a:off x="6574099" y="4902359"/>
            <a:ext cx="259842" cy="904904"/>
          </a:xfrm>
          <a:prstGeom prst="rect">
            <a:avLst/>
          </a:prstGeom>
        </p:spPr>
      </p:pic>
      <p:sp>
        <p:nvSpPr>
          <p:cNvPr id="18" name="Rectangle: Rounded Corners 17">
            <a:extLst>
              <a:ext uri="{FF2B5EF4-FFF2-40B4-BE49-F238E27FC236}">
                <a16:creationId xmlns:a16="http://schemas.microsoft.com/office/drawing/2014/main" id="{AEABBBFD-AF7B-9CCB-2912-3D551D960AAE}"/>
              </a:ext>
            </a:extLst>
          </p:cNvPr>
          <p:cNvSpPr/>
          <p:nvPr/>
        </p:nvSpPr>
        <p:spPr>
          <a:xfrm>
            <a:off x="6365648" y="2021450"/>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19" name="Rectangle: Rounded Corners 18">
            <a:extLst>
              <a:ext uri="{FF2B5EF4-FFF2-40B4-BE49-F238E27FC236}">
                <a16:creationId xmlns:a16="http://schemas.microsoft.com/office/drawing/2014/main" id="{2178DA3F-E5E0-BAC1-A64B-32856A44F33B}"/>
              </a:ext>
            </a:extLst>
          </p:cNvPr>
          <p:cNvSpPr/>
          <p:nvPr/>
        </p:nvSpPr>
        <p:spPr>
          <a:xfrm>
            <a:off x="5756311" y="4178104"/>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20" name="Rectangle: Rounded Corners 19">
            <a:extLst>
              <a:ext uri="{FF2B5EF4-FFF2-40B4-BE49-F238E27FC236}">
                <a16:creationId xmlns:a16="http://schemas.microsoft.com/office/drawing/2014/main" id="{85A88148-BE76-7D12-234B-AEA0CD3EAB17}"/>
              </a:ext>
            </a:extLst>
          </p:cNvPr>
          <p:cNvSpPr/>
          <p:nvPr/>
        </p:nvSpPr>
        <p:spPr>
          <a:xfrm>
            <a:off x="8403621" y="2259112"/>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22" name="Rectangle: Rounded Corners 21">
            <a:extLst>
              <a:ext uri="{FF2B5EF4-FFF2-40B4-BE49-F238E27FC236}">
                <a16:creationId xmlns:a16="http://schemas.microsoft.com/office/drawing/2014/main" id="{EA046C48-2871-C066-CC5C-39BF66217DB4}"/>
              </a:ext>
            </a:extLst>
          </p:cNvPr>
          <p:cNvSpPr/>
          <p:nvPr/>
        </p:nvSpPr>
        <p:spPr>
          <a:xfrm>
            <a:off x="9433089" y="3759097"/>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27" name="Isosceles Triangle 26">
            <a:extLst>
              <a:ext uri="{FF2B5EF4-FFF2-40B4-BE49-F238E27FC236}">
                <a16:creationId xmlns:a16="http://schemas.microsoft.com/office/drawing/2014/main" id="{FDDBA1B2-D585-2631-AD44-C3A74A5B1418}"/>
              </a:ext>
            </a:extLst>
          </p:cNvPr>
          <p:cNvSpPr/>
          <p:nvPr/>
        </p:nvSpPr>
        <p:spPr>
          <a:xfrm rot="10974724">
            <a:off x="9077450" y="3575896"/>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118761A-60BF-2E56-07DD-B8E50D103C95}"/>
              </a:ext>
            </a:extLst>
          </p:cNvPr>
          <p:cNvSpPr txBox="1"/>
          <p:nvPr/>
        </p:nvSpPr>
        <p:spPr>
          <a:xfrm>
            <a:off x="8961770" y="3258429"/>
            <a:ext cx="943656" cy="369332"/>
          </a:xfrm>
          <a:prstGeom prst="rect">
            <a:avLst/>
          </a:prstGeom>
          <a:noFill/>
        </p:spPr>
        <p:txBody>
          <a:bodyPr wrap="none" rtlCol="0">
            <a:spAutoFit/>
          </a:bodyPr>
          <a:lstStyle/>
          <a:p>
            <a:r>
              <a:rPr lang="en-US" dirty="0"/>
              <a:t>YAP/TAZ</a:t>
            </a:r>
          </a:p>
        </p:txBody>
      </p:sp>
      <p:cxnSp>
        <p:nvCxnSpPr>
          <p:cNvPr id="34" name="Straight Arrow Connector 33">
            <a:extLst>
              <a:ext uri="{FF2B5EF4-FFF2-40B4-BE49-F238E27FC236}">
                <a16:creationId xmlns:a16="http://schemas.microsoft.com/office/drawing/2014/main" id="{B87E7A6A-AA6E-97A2-F3D7-F60811D104E2}"/>
              </a:ext>
            </a:extLst>
          </p:cNvPr>
          <p:cNvCxnSpPr/>
          <p:nvPr/>
        </p:nvCxnSpPr>
        <p:spPr>
          <a:xfrm>
            <a:off x="7966136" y="2259112"/>
            <a:ext cx="437485" cy="276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9A342DC-D05D-1C4A-B44C-80509004898A}"/>
              </a:ext>
            </a:extLst>
          </p:cNvPr>
          <p:cNvCxnSpPr>
            <a:cxnSpLocks/>
          </p:cNvCxnSpPr>
          <p:nvPr/>
        </p:nvCxnSpPr>
        <p:spPr>
          <a:xfrm>
            <a:off x="9290304" y="2896744"/>
            <a:ext cx="0" cy="465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Speech Bubble: Oval 35">
            <a:extLst>
              <a:ext uri="{FF2B5EF4-FFF2-40B4-BE49-F238E27FC236}">
                <a16:creationId xmlns:a16="http://schemas.microsoft.com/office/drawing/2014/main" id="{A112C5C2-CA1B-FD5D-DA19-9DC5D4527774}"/>
              </a:ext>
            </a:extLst>
          </p:cNvPr>
          <p:cNvSpPr/>
          <p:nvPr/>
        </p:nvSpPr>
        <p:spPr>
          <a:xfrm>
            <a:off x="9886439" y="3109931"/>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37" name="Speech Bubble: Oval 36">
            <a:extLst>
              <a:ext uri="{FF2B5EF4-FFF2-40B4-BE49-F238E27FC236}">
                <a16:creationId xmlns:a16="http://schemas.microsoft.com/office/drawing/2014/main" id="{0C897371-3648-A1B6-943E-E9C0C1DDAC5A}"/>
              </a:ext>
            </a:extLst>
          </p:cNvPr>
          <p:cNvSpPr/>
          <p:nvPr/>
        </p:nvSpPr>
        <p:spPr>
          <a:xfrm>
            <a:off x="8080215" y="1580982"/>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38" name="Speech Bubble: Oval 37">
            <a:extLst>
              <a:ext uri="{FF2B5EF4-FFF2-40B4-BE49-F238E27FC236}">
                <a16:creationId xmlns:a16="http://schemas.microsoft.com/office/drawing/2014/main" id="{ACFD9904-F420-6CCB-4686-2262835BE53D}"/>
              </a:ext>
            </a:extLst>
          </p:cNvPr>
          <p:cNvSpPr/>
          <p:nvPr/>
        </p:nvSpPr>
        <p:spPr>
          <a:xfrm>
            <a:off x="10112498" y="1922828"/>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39" name="Speech Bubble: Oval 38">
            <a:extLst>
              <a:ext uri="{FF2B5EF4-FFF2-40B4-BE49-F238E27FC236}">
                <a16:creationId xmlns:a16="http://schemas.microsoft.com/office/drawing/2014/main" id="{89274121-35F0-546E-5A22-F4B3FF1E818A}"/>
              </a:ext>
            </a:extLst>
          </p:cNvPr>
          <p:cNvSpPr/>
          <p:nvPr/>
        </p:nvSpPr>
        <p:spPr>
          <a:xfrm>
            <a:off x="10004491" y="4508360"/>
            <a:ext cx="1572632" cy="1318772"/>
          </a:xfrm>
          <a:prstGeom prst="wedgeEllipseCallout">
            <a:avLst>
              <a:gd name="adj1" fmla="val -66754"/>
              <a:gd name="adj2" fmla="val -6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Shush, you are staying here</a:t>
            </a:r>
          </a:p>
        </p:txBody>
      </p:sp>
      <p:sp>
        <p:nvSpPr>
          <p:cNvPr id="40" name="Speech Bubble: Oval 39">
            <a:extLst>
              <a:ext uri="{FF2B5EF4-FFF2-40B4-BE49-F238E27FC236}">
                <a16:creationId xmlns:a16="http://schemas.microsoft.com/office/drawing/2014/main" id="{F5FB31B5-085E-CBFF-28F0-9B5D90264B7A}"/>
              </a:ext>
            </a:extLst>
          </p:cNvPr>
          <p:cNvSpPr/>
          <p:nvPr/>
        </p:nvSpPr>
        <p:spPr>
          <a:xfrm>
            <a:off x="7113261" y="4364496"/>
            <a:ext cx="2286883" cy="1197778"/>
          </a:xfrm>
          <a:prstGeom prst="wedgeEllipseCallout">
            <a:avLst>
              <a:gd name="adj1" fmla="val -56036"/>
              <a:gd name="adj2" fmla="val -53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hear anything, so I’m just going to chill out</a:t>
            </a:r>
          </a:p>
        </p:txBody>
      </p:sp>
    </p:spTree>
    <p:extLst>
      <p:ext uri="{BB962C8B-B14F-4D97-AF65-F5344CB8AC3E}">
        <p14:creationId xmlns:p14="http://schemas.microsoft.com/office/powerpoint/2010/main" val="64058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CF81-DCDB-FE0E-0CD9-1C1E29AC9798}"/>
              </a:ext>
            </a:extLst>
          </p:cNvPr>
          <p:cNvSpPr>
            <a:spLocks noGrp="1"/>
          </p:cNvSpPr>
          <p:nvPr>
            <p:ph type="title"/>
          </p:nvPr>
        </p:nvSpPr>
        <p:spPr>
          <a:xfrm>
            <a:off x="914400" y="686117"/>
            <a:ext cx="10515600" cy="1325563"/>
          </a:xfrm>
        </p:spPr>
        <p:txBody>
          <a:bodyPr/>
          <a:lstStyle/>
          <a:p>
            <a:r>
              <a:rPr lang="en-US" dirty="0"/>
              <a:t>Disclaimers:</a:t>
            </a:r>
          </a:p>
        </p:txBody>
      </p:sp>
      <p:sp>
        <p:nvSpPr>
          <p:cNvPr id="3" name="Content Placeholder 2">
            <a:extLst>
              <a:ext uri="{FF2B5EF4-FFF2-40B4-BE49-F238E27FC236}">
                <a16:creationId xmlns:a16="http://schemas.microsoft.com/office/drawing/2014/main" id="{9C8A1E70-772B-F090-0AFC-649C5BF71DC5}"/>
              </a:ext>
            </a:extLst>
          </p:cNvPr>
          <p:cNvSpPr>
            <a:spLocks noGrp="1"/>
          </p:cNvSpPr>
          <p:nvPr>
            <p:ph idx="1"/>
          </p:nvPr>
        </p:nvSpPr>
        <p:spPr>
          <a:xfrm>
            <a:off x="914400" y="2011680"/>
            <a:ext cx="10515600" cy="4351338"/>
          </a:xfrm>
        </p:spPr>
        <p:txBody>
          <a:bodyPr>
            <a:normAutofit fontScale="92500" lnSpcReduction="10000"/>
          </a:bodyPr>
          <a:lstStyle/>
          <a:p>
            <a:r>
              <a:rPr lang="en-US" dirty="0"/>
              <a:t>I am </a:t>
            </a:r>
            <a:r>
              <a:rPr lang="en-US" b="1" u="sng" dirty="0"/>
              <a:t>not</a:t>
            </a:r>
            <a:r>
              <a:rPr lang="en-US" dirty="0"/>
              <a:t> a world-expert on these scientific topics.  The world experts (Dr. Rubin, Dr. </a:t>
            </a:r>
            <a:r>
              <a:rPr lang="en-US" dirty="0" err="1"/>
              <a:t>Pobbati</a:t>
            </a:r>
            <a:r>
              <a:rPr lang="en-US" dirty="0"/>
              <a:t>, and others) thankfully make their time and expertise available to the EHE community. </a:t>
            </a:r>
          </a:p>
          <a:p>
            <a:pPr marL="0" indent="0">
              <a:buNone/>
            </a:pPr>
            <a:endParaRPr lang="en-US" dirty="0"/>
          </a:p>
          <a:p>
            <a:r>
              <a:rPr lang="en-US" dirty="0"/>
              <a:t>The goal is to help provide a more understandable overview of the topic.  In doing so, we’ll be using some imprecise words and images that do not fully capture the nuance and complexity that exists. </a:t>
            </a:r>
          </a:p>
          <a:p>
            <a:endParaRPr lang="en-US" dirty="0"/>
          </a:p>
          <a:p>
            <a:r>
              <a:rPr lang="en-US" dirty="0"/>
              <a:t>We will be talking about drugs and clinical trials.  None of this is medical advice.  Please consult with your physicians in deciding what therapies to take and if and whether to join clinical trials.  </a:t>
            </a:r>
          </a:p>
          <a:p>
            <a:endParaRPr lang="en-US" dirty="0"/>
          </a:p>
        </p:txBody>
      </p:sp>
    </p:spTree>
    <p:extLst>
      <p:ext uri="{BB962C8B-B14F-4D97-AF65-F5344CB8AC3E}">
        <p14:creationId xmlns:p14="http://schemas.microsoft.com/office/powerpoint/2010/main" val="272640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5A9F-27D9-155C-DF7D-3959F1B0AEF1}"/>
              </a:ext>
            </a:extLst>
          </p:cNvPr>
          <p:cNvSpPr>
            <a:spLocks noGrp="1"/>
          </p:cNvSpPr>
          <p:nvPr>
            <p:ph type="title"/>
          </p:nvPr>
        </p:nvSpPr>
        <p:spPr>
          <a:xfrm>
            <a:off x="914400" y="914400"/>
            <a:ext cx="10515600" cy="1325563"/>
          </a:xfrm>
        </p:spPr>
        <p:txBody>
          <a:bodyPr>
            <a:normAutofit/>
          </a:bodyPr>
          <a:lstStyle/>
          <a:p>
            <a:r>
              <a:rPr lang="en-US" dirty="0"/>
              <a:t>Messengers in the Hippo pathway</a:t>
            </a:r>
          </a:p>
        </p:txBody>
      </p:sp>
      <p:sp>
        <p:nvSpPr>
          <p:cNvPr id="3" name="Content Placeholder 2">
            <a:extLst>
              <a:ext uri="{FF2B5EF4-FFF2-40B4-BE49-F238E27FC236}">
                <a16:creationId xmlns:a16="http://schemas.microsoft.com/office/drawing/2014/main" id="{620F0BBB-05EA-4CB4-1B8B-44D2B99A0CC5}"/>
              </a:ext>
            </a:extLst>
          </p:cNvPr>
          <p:cNvSpPr>
            <a:spLocks noGrp="1"/>
          </p:cNvSpPr>
          <p:nvPr>
            <p:ph idx="1"/>
          </p:nvPr>
        </p:nvSpPr>
        <p:spPr>
          <a:xfrm>
            <a:off x="914400" y="2011680"/>
            <a:ext cx="7269480" cy="4351338"/>
          </a:xfrm>
        </p:spPr>
        <p:txBody>
          <a:bodyPr>
            <a:normAutofit/>
          </a:bodyPr>
          <a:lstStyle/>
          <a:p>
            <a:pPr marL="0" indent="0">
              <a:buNone/>
            </a:pPr>
            <a:endParaRPr lang="en-US" sz="2000" dirty="0"/>
          </a:p>
          <a:p>
            <a:r>
              <a:rPr lang="en-US" dirty="0"/>
              <a:t>There are some other messengers involved as well, but they won’t be focused on here.</a:t>
            </a:r>
          </a:p>
          <a:p>
            <a:pPr lvl="1"/>
            <a:r>
              <a:rPr lang="en-US" sz="2000" dirty="0"/>
              <a:t>SAV1 (binds to MST1/2 helping them do their thing) </a:t>
            </a:r>
          </a:p>
          <a:p>
            <a:pPr lvl="1"/>
            <a:r>
              <a:rPr lang="en-US" sz="2000" dirty="0"/>
              <a:t>MOB1 (binds to LATS1/2 helping them do their thing)</a:t>
            </a:r>
          </a:p>
          <a:p>
            <a:endParaRPr lang="en-US" sz="2000" dirty="0"/>
          </a:p>
          <a:p>
            <a:endParaRPr lang="en-US" sz="2000" dirty="0"/>
          </a:p>
        </p:txBody>
      </p:sp>
    </p:spTree>
    <p:extLst>
      <p:ext uri="{BB962C8B-B14F-4D97-AF65-F5344CB8AC3E}">
        <p14:creationId xmlns:p14="http://schemas.microsoft.com/office/powerpoint/2010/main" val="379061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E545-4DE1-F885-9C1F-25302562DA31}"/>
              </a:ext>
            </a:extLst>
          </p:cNvPr>
          <p:cNvSpPr>
            <a:spLocks noGrp="1"/>
          </p:cNvSpPr>
          <p:nvPr>
            <p:ph type="title"/>
          </p:nvPr>
        </p:nvSpPr>
        <p:spPr>
          <a:xfrm>
            <a:off x="914400" y="774325"/>
            <a:ext cx="10515600" cy="1325563"/>
          </a:xfrm>
        </p:spPr>
        <p:txBody>
          <a:bodyPr>
            <a:normAutofit/>
          </a:bodyPr>
          <a:lstStyle/>
          <a:p>
            <a:r>
              <a:rPr lang="en-US" dirty="0"/>
              <a:t>Hippo pathway is off:  growing mode</a:t>
            </a:r>
          </a:p>
        </p:txBody>
      </p:sp>
      <p:sp>
        <p:nvSpPr>
          <p:cNvPr id="4" name="Oval 3">
            <a:extLst>
              <a:ext uri="{FF2B5EF4-FFF2-40B4-BE49-F238E27FC236}">
                <a16:creationId xmlns:a16="http://schemas.microsoft.com/office/drawing/2014/main" id="{3B9E8795-628B-A6AE-39CD-3DFEA308D609}"/>
              </a:ext>
            </a:extLst>
          </p:cNvPr>
          <p:cNvSpPr/>
          <p:nvPr/>
        </p:nvSpPr>
        <p:spPr>
          <a:xfrm>
            <a:off x="4477277" y="1876655"/>
            <a:ext cx="6800323" cy="44545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48C53E-F85C-4665-CE4E-F63DDEAD3595}"/>
              </a:ext>
            </a:extLst>
          </p:cNvPr>
          <p:cNvSpPr/>
          <p:nvPr/>
        </p:nvSpPr>
        <p:spPr>
          <a:xfrm>
            <a:off x="5497749" y="3619500"/>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B81E2647-337D-21F6-818F-A64A36AF96E6}"/>
              </a:ext>
            </a:extLst>
          </p:cNvPr>
          <p:cNvPicPr>
            <a:picLocks noChangeAspect="1"/>
          </p:cNvPicPr>
          <p:nvPr/>
        </p:nvPicPr>
        <p:blipFill>
          <a:blip r:embed="rId3"/>
          <a:stretch>
            <a:fillRect/>
          </a:stretch>
        </p:blipFill>
        <p:spPr>
          <a:xfrm rot="5106911">
            <a:off x="6697599" y="4905361"/>
            <a:ext cx="259842" cy="904904"/>
          </a:xfrm>
          <a:prstGeom prst="rect">
            <a:avLst/>
          </a:prstGeom>
        </p:spPr>
      </p:pic>
      <p:sp>
        <p:nvSpPr>
          <p:cNvPr id="8" name="Rectangle: Rounded Corners 7">
            <a:extLst>
              <a:ext uri="{FF2B5EF4-FFF2-40B4-BE49-F238E27FC236}">
                <a16:creationId xmlns:a16="http://schemas.microsoft.com/office/drawing/2014/main" id="{7C88C614-99F1-B026-1404-1EE9AB5D662E}"/>
              </a:ext>
            </a:extLst>
          </p:cNvPr>
          <p:cNvSpPr/>
          <p:nvPr/>
        </p:nvSpPr>
        <p:spPr>
          <a:xfrm>
            <a:off x="7563945" y="2308529"/>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13" name="Rectangle: Rounded Corners 12">
            <a:extLst>
              <a:ext uri="{FF2B5EF4-FFF2-40B4-BE49-F238E27FC236}">
                <a16:creationId xmlns:a16="http://schemas.microsoft.com/office/drawing/2014/main" id="{D0AD87D9-E9FE-B90D-F4A2-A9212DA15774}"/>
              </a:ext>
            </a:extLst>
          </p:cNvPr>
          <p:cNvSpPr/>
          <p:nvPr/>
        </p:nvSpPr>
        <p:spPr>
          <a:xfrm>
            <a:off x="6227738" y="4762257"/>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14" name="Rectangle: Rounded Corners 13">
            <a:extLst>
              <a:ext uri="{FF2B5EF4-FFF2-40B4-BE49-F238E27FC236}">
                <a16:creationId xmlns:a16="http://schemas.microsoft.com/office/drawing/2014/main" id="{4F72942E-0DB6-B9B3-45A3-C66F4D2A149A}"/>
              </a:ext>
            </a:extLst>
          </p:cNvPr>
          <p:cNvSpPr/>
          <p:nvPr/>
        </p:nvSpPr>
        <p:spPr>
          <a:xfrm>
            <a:off x="8703662" y="3387389"/>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15" name="Rectangle: Rounded Corners 14">
            <a:extLst>
              <a:ext uri="{FF2B5EF4-FFF2-40B4-BE49-F238E27FC236}">
                <a16:creationId xmlns:a16="http://schemas.microsoft.com/office/drawing/2014/main" id="{9FBCF8A1-2261-272F-1443-8BA804462208}"/>
              </a:ext>
            </a:extLst>
          </p:cNvPr>
          <p:cNvSpPr/>
          <p:nvPr/>
        </p:nvSpPr>
        <p:spPr>
          <a:xfrm>
            <a:off x="9164433" y="4571909"/>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16" name="Isosceles Triangle 15">
            <a:extLst>
              <a:ext uri="{FF2B5EF4-FFF2-40B4-BE49-F238E27FC236}">
                <a16:creationId xmlns:a16="http://schemas.microsoft.com/office/drawing/2014/main" id="{3E5A1361-E813-844F-B1F4-2FD3561299B7}"/>
              </a:ext>
            </a:extLst>
          </p:cNvPr>
          <p:cNvSpPr/>
          <p:nvPr/>
        </p:nvSpPr>
        <p:spPr>
          <a:xfrm rot="10974724">
            <a:off x="6604827" y="4315118"/>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1F81976-813E-B6A4-FFD2-F59D2E4B57F8}"/>
              </a:ext>
            </a:extLst>
          </p:cNvPr>
          <p:cNvSpPr txBox="1"/>
          <p:nvPr/>
        </p:nvSpPr>
        <p:spPr>
          <a:xfrm>
            <a:off x="6483645" y="4006213"/>
            <a:ext cx="943656" cy="369332"/>
          </a:xfrm>
          <a:prstGeom prst="rect">
            <a:avLst/>
          </a:prstGeom>
          <a:noFill/>
        </p:spPr>
        <p:txBody>
          <a:bodyPr wrap="none" rtlCol="0">
            <a:spAutoFit/>
          </a:bodyPr>
          <a:lstStyle/>
          <a:p>
            <a:r>
              <a:rPr lang="en-US" dirty="0"/>
              <a:t>YAP/TAZ</a:t>
            </a:r>
          </a:p>
        </p:txBody>
      </p:sp>
      <p:sp>
        <p:nvSpPr>
          <p:cNvPr id="19" name="TextBox 18">
            <a:extLst>
              <a:ext uri="{FF2B5EF4-FFF2-40B4-BE49-F238E27FC236}">
                <a16:creationId xmlns:a16="http://schemas.microsoft.com/office/drawing/2014/main" id="{134D9033-6C5B-01ED-6C92-7E73C5F4047F}"/>
              </a:ext>
            </a:extLst>
          </p:cNvPr>
          <p:cNvSpPr txBox="1"/>
          <p:nvPr/>
        </p:nvSpPr>
        <p:spPr>
          <a:xfrm flipH="1">
            <a:off x="914400" y="2011680"/>
            <a:ext cx="3319037" cy="4524315"/>
          </a:xfrm>
          <a:prstGeom prst="rect">
            <a:avLst/>
          </a:prstGeom>
          <a:noFill/>
        </p:spPr>
        <p:txBody>
          <a:bodyPr wrap="square" rtlCol="0">
            <a:spAutoFit/>
          </a:bodyPr>
          <a:lstStyle/>
          <a:p>
            <a:r>
              <a:rPr lang="en-US" dirty="0">
                <a:solidFill>
                  <a:schemeClr val="accent1"/>
                </a:solidFill>
              </a:rPr>
              <a:t>1.  YAP/TAZ has not been given the “stop growing” message from LATS1/2 and therefore has traveled into the nucleus and activated TEAD.  </a:t>
            </a:r>
          </a:p>
          <a:p>
            <a:endParaRPr lang="en-US" dirty="0">
              <a:solidFill>
                <a:srgbClr val="FF0000"/>
              </a:solidFill>
            </a:endParaRPr>
          </a:p>
          <a:p>
            <a:r>
              <a:rPr lang="en-US" dirty="0">
                <a:solidFill>
                  <a:srgbClr val="FF0000"/>
                </a:solidFill>
              </a:rPr>
              <a:t>2. TEAD is bound to DNA, activating genes involved in cell growth.</a:t>
            </a:r>
          </a:p>
          <a:p>
            <a:endParaRPr lang="en-US" dirty="0">
              <a:solidFill>
                <a:srgbClr val="FF0000"/>
              </a:solidFill>
            </a:endParaRPr>
          </a:p>
          <a:p>
            <a:r>
              <a:rPr lang="en-US" dirty="0">
                <a:solidFill>
                  <a:schemeClr val="accent4">
                    <a:lumMod val="75000"/>
                  </a:schemeClr>
                </a:solidFill>
              </a:rPr>
              <a:t>3.  MST1/2, LATS1/2, and 14-3-3 are chilling out not doing anything.</a:t>
            </a:r>
          </a:p>
          <a:p>
            <a:endParaRPr lang="en-US" dirty="0">
              <a:solidFill>
                <a:srgbClr val="FF0000"/>
              </a:solidFill>
            </a:endParaRPr>
          </a:p>
          <a:p>
            <a:r>
              <a:rPr lang="en-US" dirty="0"/>
              <a:t>4. The cell is growing normally.</a:t>
            </a:r>
          </a:p>
          <a:p>
            <a:endParaRPr lang="en-US" dirty="0">
              <a:solidFill>
                <a:srgbClr val="FF0000"/>
              </a:solidFill>
            </a:endParaRPr>
          </a:p>
        </p:txBody>
      </p:sp>
      <p:sp>
        <p:nvSpPr>
          <p:cNvPr id="20" name="Speech Bubble: Oval 19">
            <a:extLst>
              <a:ext uri="{FF2B5EF4-FFF2-40B4-BE49-F238E27FC236}">
                <a16:creationId xmlns:a16="http://schemas.microsoft.com/office/drawing/2014/main" id="{84343422-A996-F423-7D62-054895210354}"/>
              </a:ext>
            </a:extLst>
          </p:cNvPr>
          <p:cNvSpPr/>
          <p:nvPr/>
        </p:nvSpPr>
        <p:spPr>
          <a:xfrm>
            <a:off x="7273480" y="4129595"/>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Tree>
    <p:extLst>
      <p:ext uri="{BB962C8B-B14F-4D97-AF65-F5344CB8AC3E}">
        <p14:creationId xmlns:p14="http://schemas.microsoft.com/office/powerpoint/2010/main" val="343891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E545-4DE1-F885-9C1F-25302562DA31}"/>
              </a:ext>
            </a:extLst>
          </p:cNvPr>
          <p:cNvSpPr>
            <a:spLocks noGrp="1"/>
          </p:cNvSpPr>
          <p:nvPr>
            <p:ph type="title"/>
          </p:nvPr>
        </p:nvSpPr>
        <p:spPr>
          <a:xfrm>
            <a:off x="930225" y="707542"/>
            <a:ext cx="10515600" cy="1325563"/>
          </a:xfrm>
        </p:spPr>
        <p:txBody>
          <a:bodyPr>
            <a:normAutofit/>
          </a:bodyPr>
          <a:lstStyle/>
          <a:p>
            <a:r>
              <a:rPr lang="en-US" dirty="0"/>
              <a:t>Hippo pathway is on:  “stop growing” mode</a:t>
            </a:r>
          </a:p>
        </p:txBody>
      </p:sp>
      <p:sp>
        <p:nvSpPr>
          <p:cNvPr id="4" name="Oval 3">
            <a:extLst>
              <a:ext uri="{FF2B5EF4-FFF2-40B4-BE49-F238E27FC236}">
                <a16:creationId xmlns:a16="http://schemas.microsoft.com/office/drawing/2014/main" id="{3B9E8795-628B-A6AE-39CD-3DFEA308D609}"/>
              </a:ext>
            </a:extLst>
          </p:cNvPr>
          <p:cNvSpPr/>
          <p:nvPr/>
        </p:nvSpPr>
        <p:spPr>
          <a:xfrm>
            <a:off x="4933882" y="1971184"/>
            <a:ext cx="6814170" cy="44296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48C53E-F85C-4665-CE4E-F63DDEAD3595}"/>
              </a:ext>
            </a:extLst>
          </p:cNvPr>
          <p:cNvSpPr/>
          <p:nvPr/>
        </p:nvSpPr>
        <p:spPr>
          <a:xfrm>
            <a:off x="5810241" y="3701171"/>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B81E2647-337D-21F6-818F-A64A36AF96E6}"/>
              </a:ext>
            </a:extLst>
          </p:cNvPr>
          <p:cNvPicPr>
            <a:picLocks noChangeAspect="1"/>
          </p:cNvPicPr>
          <p:nvPr/>
        </p:nvPicPr>
        <p:blipFill>
          <a:blip r:embed="rId3"/>
          <a:stretch>
            <a:fillRect/>
          </a:stretch>
        </p:blipFill>
        <p:spPr>
          <a:xfrm rot="5106911">
            <a:off x="6886591" y="5174530"/>
            <a:ext cx="259842" cy="904904"/>
          </a:xfrm>
          <a:prstGeom prst="rect">
            <a:avLst/>
          </a:prstGeom>
        </p:spPr>
      </p:pic>
      <p:sp>
        <p:nvSpPr>
          <p:cNvPr id="8" name="Rectangle: Rounded Corners 7">
            <a:extLst>
              <a:ext uri="{FF2B5EF4-FFF2-40B4-BE49-F238E27FC236}">
                <a16:creationId xmlns:a16="http://schemas.microsoft.com/office/drawing/2014/main" id="{7C88C614-99F1-B026-1404-1EE9AB5D662E}"/>
              </a:ext>
            </a:extLst>
          </p:cNvPr>
          <p:cNvSpPr/>
          <p:nvPr/>
        </p:nvSpPr>
        <p:spPr>
          <a:xfrm>
            <a:off x="6678140" y="2293621"/>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13" name="Rectangle: Rounded Corners 12">
            <a:extLst>
              <a:ext uri="{FF2B5EF4-FFF2-40B4-BE49-F238E27FC236}">
                <a16:creationId xmlns:a16="http://schemas.microsoft.com/office/drawing/2014/main" id="{D0AD87D9-E9FE-B90D-F4A2-A9212DA15774}"/>
              </a:ext>
            </a:extLst>
          </p:cNvPr>
          <p:cNvSpPr/>
          <p:nvPr/>
        </p:nvSpPr>
        <p:spPr>
          <a:xfrm>
            <a:off x="6068803" y="4450275"/>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14" name="Rectangle: Rounded Corners 13">
            <a:extLst>
              <a:ext uri="{FF2B5EF4-FFF2-40B4-BE49-F238E27FC236}">
                <a16:creationId xmlns:a16="http://schemas.microsoft.com/office/drawing/2014/main" id="{4F72942E-0DB6-B9B3-45A3-C66F4D2A149A}"/>
              </a:ext>
            </a:extLst>
          </p:cNvPr>
          <p:cNvSpPr/>
          <p:nvPr/>
        </p:nvSpPr>
        <p:spPr>
          <a:xfrm>
            <a:off x="8716113" y="2531283"/>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15" name="Rectangle: Rounded Corners 14">
            <a:extLst>
              <a:ext uri="{FF2B5EF4-FFF2-40B4-BE49-F238E27FC236}">
                <a16:creationId xmlns:a16="http://schemas.microsoft.com/office/drawing/2014/main" id="{9FBCF8A1-2261-272F-1443-8BA804462208}"/>
              </a:ext>
            </a:extLst>
          </p:cNvPr>
          <p:cNvSpPr/>
          <p:nvPr/>
        </p:nvSpPr>
        <p:spPr>
          <a:xfrm>
            <a:off x="9745581" y="4031268"/>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16" name="Isosceles Triangle 15">
            <a:extLst>
              <a:ext uri="{FF2B5EF4-FFF2-40B4-BE49-F238E27FC236}">
                <a16:creationId xmlns:a16="http://schemas.microsoft.com/office/drawing/2014/main" id="{3E5A1361-E813-844F-B1F4-2FD3561299B7}"/>
              </a:ext>
            </a:extLst>
          </p:cNvPr>
          <p:cNvSpPr/>
          <p:nvPr/>
        </p:nvSpPr>
        <p:spPr>
          <a:xfrm rot="10974724">
            <a:off x="9389942" y="3848067"/>
            <a:ext cx="621792" cy="567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1F81976-813E-B6A4-FFD2-F59D2E4B57F8}"/>
              </a:ext>
            </a:extLst>
          </p:cNvPr>
          <p:cNvSpPr txBox="1"/>
          <p:nvPr/>
        </p:nvSpPr>
        <p:spPr>
          <a:xfrm>
            <a:off x="9274262" y="3530600"/>
            <a:ext cx="943656" cy="369332"/>
          </a:xfrm>
          <a:prstGeom prst="rect">
            <a:avLst/>
          </a:prstGeom>
          <a:noFill/>
        </p:spPr>
        <p:txBody>
          <a:bodyPr wrap="none" rtlCol="0">
            <a:spAutoFit/>
          </a:bodyPr>
          <a:lstStyle/>
          <a:p>
            <a:r>
              <a:rPr lang="en-US" dirty="0"/>
              <a:t>YAP/TAZ</a:t>
            </a:r>
          </a:p>
        </p:txBody>
      </p:sp>
      <p:sp>
        <p:nvSpPr>
          <p:cNvPr id="19" name="TextBox 18">
            <a:extLst>
              <a:ext uri="{FF2B5EF4-FFF2-40B4-BE49-F238E27FC236}">
                <a16:creationId xmlns:a16="http://schemas.microsoft.com/office/drawing/2014/main" id="{134D9033-6C5B-01ED-6C92-7E73C5F4047F}"/>
              </a:ext>
            </a:extLst>
          </p:cNvPr>
          <p:cNvSpPr txBox="1"/>
          <p:nvPr/>
        </p:nvSpPr>
        <p:spPr>
          <a:xfrm flipH="1">
            <a:off x="914832" y="1879972"/>
            <a:ext cx="3863972" cy="4739759"/>
          </a:xfrm>
          <a:prstGeom prst="rect">
            <a:avLst/>
          </a:prstGeom>
          <a:noFill/>
        </p:spPr>
        <p:txBody>
          <a:bodyPr wrap="square" rtlCol="0">
            <a:spAutoFit/>
          </a:bodyPr>
          <a:lstStyle/>
          <a:p>
            <a:r>
              <a:rPr lang="en-US" dirty="0">
                <a:solidFill>
                  <a:schemeClr val="accent4">
                    <a:lumMod val="75000"/>
                  </a:schemeClr>
                </a:solidFill>
              </a:rPr>
              <a:t>1.  MST1/2 delivers a “stop growing message” to LATS1/2.  </a:t>
            </a:r>
          </a:p>
          <a:p>
            <a:endParaRPr lang="en-US" sz="800" dirty="0">
              <a:solidFill>
                <a:schemeClr val="accent4">
                  <a:lumMod val="75000"/>
                </a:schemeClr>
              </a:solidFill>
            </a:endParaRPr>
          </a:p>
          <a:p>
            <a:r>
              <a:rPr lang="en-US" dirty="0">
                <a:solidFill>
                  <a:schemeClr val="accent4">
                    <a:lumMod val="75000"/>
                  </a:schemeClr>
                </a:solidFill>
              </a:rPr>
              <a:t>2. LATS1/2 delivers the “stop growing message” to </a:t>
            </a:r>
            <a:r>
              <a:rPr lang="en-US" dirty="0">
                <a:solidFill>
                  <a:schemeClr val="accent1"/>
                </a:solidFill>
              </a:rPr>
              <a:t>YAP/TAZ.</a:t>
            </a:r>
          </a:p>
          <a:p>
            <a:r>
              <a:rPr lang="en-US" sz="800" dirty="0">
                <a:solidFill>
                  <a:schemeClr val="accent1"/>
                </a:solidFill>
              </a:rPr>
              <a:t> </a:t>
            </a:r>
            <a:endParaRPr lang="en-US" sz="800" dirty="0">
              <a:solidFill>
                <a:schemeClr val="accent4">
                  <a:lumMod val="75000"/>
                </a:schemeClr>
              </a:solidFill>
            </a:endParaRPr>
          </a:p>
          <a:p>
            <a:r>
              <a:rPr lang="en-US" dirty="0">
                <a:solidFill>
                  <a:schemeClr val="accent1"/>
                </a:solidFill>
              </a:rPr>
              <a:t>3.  YAP/TAZ, having been modified by LATS1/2, is bound by 14-3-3, </a:t>
            </a:r>
            <a:r>
              <a:rPr lang="en-US" b="1" u="sng" dirty="0">
                <a:solidFill>
                  <a:schemeClr val="accent1"/>
                </a:solidFill>
              </a:rPr>
              <a:t>preventing</a:t>
            </a:r>
            <a:r>
              <a:rPr lang="en-US" dirty="0">
                <a:solidFill>
                  <a:schemeClr val="accent1"/>
                </a:solidFill>
              </a:rPr>
              <a:t> YAP/TAZ from going into the nucleus and delivering the “grow” message to TEAD.  </a:t>
            </a:r>
          </a:p>
          <a:p>
            <a:endParaRPr lang="en-US" sz="800" dirty="0">
              <a:solidFill>
                <a:srgbClr val="FF0000"/>
              </a:solidFill>
            </a:endParaRPr>
          </a:p>
          <a:p>
            <a:r>
              <a:rPr lang="en-US" dirty="0">
                <a:solidFill>
                  <a:srgbClr val="FF0000"/>
                </a:solidFill>
              </a:rPr>
              <a:t>4. TEAD does not receive the “grow” message from YAP/TAZ and does not activate genes involved in cell growth.</a:t>
            </a:r>
          </a:p>
          <a:p>
            <a:endParaRPr lang="en-US" sz="800" dirty="0">
              <a:solidFill>
                <a:srgbClr val="FF0000"/>
              </a:solidFill>
            </a:endParaRPr>
          </a:p>
          <a:p>
            <a:r>
              <a:rPr lang="en-US" dirty="0"/>
              <a:t>5. Cell growth is stopped and/or cell death instructions are initiated.</a:t>
            </a:r>
          </a:p>
          <a:p>
            <a:endParaRPr lang="en-US" dirty="0">
              <a:solidFill>
                <a:srgbClr val="FF0000"/>
              </a:solidFill>
            </a:endParaRPr>
          </a:p>
        </p:txBody>
      </p:sp>
      <p:cxnSp>
        <p:nvCxnSpPr>
          <p:cNvPr id="7" name="Straight Arrow Connector 6">
            <a:extLst>
              <a:ext uri="{FF2B5EF4-FFF2-40B4-BE49-F238E27FC236}">
                <a16:creationId xmlns:a16="http://schemas.microsoft.com/office/drawing/2014/main" id="{3A17B5B4-0E8E-0D8F-7618-D97E6CD095BC}"/>
              </a:ext>
            </a:extLst>
          </p:cNvPr>
          <p:cNvCxnSpPr/>
          <p:nvPr/>
        </p:nvCxnSpPr>
        <p:spPr>
          <a:xfrm>
            <a:off x="8278628" y="2531283"/>
            <a:ext cx="437485" cy="276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6A5799-659E-016A-90A7-741B798E59EA}"/>
              </a:ext>
            </a:extLst>
          </p:cNvPr>
          <p:cNvCxnSpPr>
            <a:cxnSpLocks/>
          </p:cNvCxnSpPr>
          <p:nvPr/>
        </p:nvCxnSpPr>
        <p:spPr>
          <a:xfrm>
            <a:off x="9602796" y="3168915"/>
            <a:ext cx="0" cy="465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peech Bubble: Oval 11">
            <a:extLst>
              <a:ext uri="{FF2B5EF4-FFF2-40B4-BE49-F238E27FC236}">
                <a16:creationId xmlns:a16="http://schemas.microsoft.com/office/drawing/2014/main" id="{1EFF4B4C-21F5-9BAC-0DAE-60ECD65D5531}"/>
              </a:ext>
            </a:extLst>
          </p:cNvPr>
          <p:cNvSpPr/>
          <p:nvPr/>
        </p:nvSpPr>
        <p:spPr>
          <a:xfrm>
            <a:off x="10198931" y="3382102"/>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18" name="Speech Bubble: Oval 17">
            <a:extLst>
              <a:ext uri="{FF2B5EF4-FFF2-40B4-BE49-F238E27FC236}">
                <a16:creationId xmlns:a16="http://schemas.microsoft.com/office/drawing/2014/main" id="{64ACD693-4CB4-3B19-3124-5B7ADD2B7C71}"/>
              </a:ext>
            </a:extLst>
          </p:cNvPr>
          <p:cNvSpPr/>
          <p:nvPr/>
        </p:nvSpPr>
        <p:spPr>
          <a:xfrm>
            <a:off x="8392707" y="1853153"/>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0" name="Speech Bubble: Oval 19">
            <a:extLst>
              <a:ext uri="{FF2B5EF4-FFF2-40B4-BE49-F238E27FC236}">
                <a16:creationId xmlns:a16="http://schemas.microsoft.com/office/drawing/2014/main" id="{FE0576FF-E2DC-1655-8D31-5E21A8EE9740}"/>
              </a:ext>
            </a:extLst>
          </p:cNvPr>
          <p:cNvSpPr/>
          <p:nvPr/>
        </p:nvSpPr>
        <p:spPr>
          <a:xfrm>
            <a:off x="10424990" y="2194999"/>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1" name="Speech Bubble: Oval 20">
            <a:extLst>
              <a:ext uri="{FF2B5EF4-FFF2-40B4-BE49-F238E27FC236}">
                <a16:creationId xmlns:a16="http://schemas.microsoft.com/office/drawing/2014/main" id="{DB6469CE-8E27-797D-DA24-4A6BC223E0C9}"/>
              </a:ext>
            </a:extLst>
          </p:cNvPr>
          <p:cNvSpPr/>
          <p:nvPr/>
        </p:nvSpPr>
        <p:spPr>
          <a:xfrm>
            <a:off x="10316983" y="4780531"/>
            <a:ext cx="1572632" cy="1318772"/>
          </a:xfrm>
          <a:prstGeom prst="wedgeEllipseCallout">
            <a:avLst>
              <a:gd name="adj1" fmla="val -66754"/>
              <a:gd name="adj2" fmla="val -6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Shush, you are staying here</a:t>
            </a:r>
          </a:p>
        </p:txBody>
      </p:sp>
      <p:sp>
        <p:nvSpPr>
          <p:cNvPr id="22" name="Speech Bubble: Oval 21">
            <a:extLst>
              <a:ext uri="{FF2B5EF4-FFF2-40B4-BE49-F238E27FC236}">
                <a16:creationId xmlns:a16="http://schemas.microsoft.com/office/drawing/2014/main" id="{8ED7B587-1C64-E3A9-189A-D6E0661B3C57}"/>
              </a:ext>
            </a:extLst>
          </p:cNvPr>
          <p:cNvSpPr/>
          <p:nvPr/>
        </p:nvSpPr>
        <p:spPr>
          <a:xfrm>
            <a:off x="7425753" y="4636667"/>
            <a:ext cx="2286883" cy="1197778"/>
          </a:xfrm>
          <a:prstGeom prst="wedgeEllipseCallout">
            <a:avLst>
              <a:gd name="adj1" fmla="val -56036"/>
              <a:gd name="adj2" fmla="val -53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hear anything, so I’m just going to chill out</a:t>
            </a:r>
          </a:p>
        </p:txBody>
      </p:sp>
    </p:spTree>
    <p:extLst>
      <p:ext uri="{BB962C8B-B14F-4D97-AF65-F5344CB8AC3E}">
        <p14:creationId xmlns:p14="http://schemas.microsoft.com/office/powerpoint/2010/main" val="185459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6D0B-BDAA-8953-64CC-C6D2907426C8}"/>
              </a:ext>
            </a:extLst>
          </p:cNvPr>
          <p:cNvSpPr>
            <a:spLocks noGrp="1"/>
          </p:cNvSpPr>
          <p:nvPr>
            <p:ph type="title"/>
          </p:nvPr>
        </p:nvSpPr>
        <p:spPr>
          <a:xfrm>
            <a:off x="914400" y="914400"/>
            <a:ext cx="10515600" cy="1325563"/>
          </a:xfrm>
        </p:spPr>
        <p:txBody>
          <a:bodyPr/>
          <a:lstStyle/>
          <a:p>
            <a:r>
              <a:rPr lang="en-US" dirty="0"/>
              <a:t>How is this relevant to EHE?</a:t>
            </a:r>
          </a:p>
        </p:txBody>
      </p:sp>
      <p:sp>
        <p:nvSpPr>
          <p:cNvPr id="3" name="Content Placeholder 2">
            <a:extLst>
              <a:ext uri="{FF2B5EF4-FFF2-40B4-BE49-F238E27FC236}">
                <a16:creationId xmlns:a16="http://schemas.microsoft.com/office/drawing/2014/main" id="{EB2DC34A-2594-3ED5-D61D-A6987BE0982F}"/>
              </a:ext>
            </a:extLst>
          </p:cNvPr>
          <p:cNvSpPr>
            <a:spLocks noGrp="1"/>
          </p:cNvSpPr>
          <p:nvPr>
            <p:ph idx="1"/>
          </p:nvPr>
        </p:nvSpPr>
        <p:spPr>
          <a:xfrm>
            <a:off x="4736123" y="1717068"/>
            <a:ext cx="2872154" cy="4351338"/>
          </a:xfrm>
        </p:spPr>
        <p:txBody>
          <a:bodyPr>
            <a:noAutofit/>
          </a:bodyPr>
          <a:lstStyle/>
          <a:p>
            <a:pPr marL="0" indent="0" algn="ctr">
              <a:buNone/>
            </a:pPr>
            <a:r>
              <a:rPr lang="en-US" sz="40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8943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9A88-70B4-1805-7AD3-6596ECFF4AAC}"/>
              </a:ext>
            </a:extLst>
          </p:cNvPr>
          <p:cNvSpPr>
            <a:spLocks noGrp="1"/>
          </p:cNvSpPr>
          <p:nvPr>
            <p:ph type="title"/>
          </p:nvPr>
        </p:nvSpPr>
        <p:spPr>
          <a:xfrm>
            <a:off x="914400" y="789710"/>
            <a:ext cx="10515600" cy="1325563"/>
          </a:xfrm>
        </p:spPr>
        <p:txBody>
          <a:bodyPr>
            <a:normAutofit/>
          </a:bodyPr>
          <a:lstStyle/>
          <a:p>
            <a:r>
              <a:rPr lang="en-US" dirty="0"/>
              <a:t>EHE:  the “stop growing” message fails</a:t>
            </a:r>
          </a:p>
        </p:txBody>
      </p:sp>
      <p:sp>
        <p:nvSpPr>
          <p:cNvPr id="3" name="Content Placeholder 2">
            <a:extLst>
              <a:ext uri="{FF2B5EF4-FFF2-40B4-BE49-F238E27FC236}">
                <a16:creationId xmlns:a16="http://schemas.microsoft.com/office/drawing/2014/main" id="{D8640D2B-D605-CCC7-C0F9-25AD10FCF94B}"/>
              </a:ext>
            </a:extLst>
          </p:cNvPr>
          <p:cNvSpPr>
            <a:spLocks noGrp="1"/>
          </p:cNvSpPr>
          <p:nvPr>
            <p:ph idx="1"/>
          </p:nvPr>
        </p:nvSpPr>
        <p:spPr>
          <a:xfrm>
            <a:off x="914400" y="2011680"/>
            <a:ext cx="10515600" cy="4351338"/>
          </a:xfrm>
        </p:spPr>
        <p:txBody>
          <a:bodyPr/>
          <a:lstStyle/>
          <a:p>
            <a:r>
              <a:rPr lang="en-US" dirty="0"/>
              <a:t>In EHE, the “grow” message gets sent to TEAD even if the Hippo pathway “stop growing” message is being sent.  </a:t>
            </a:r>
          </a:p>
          <a:p>
            <a:endParaRPr lang="en-US" dirty="0"/>
          </a:p>
          <a:p>
            <a:r>
              <a:rPr lang="en-US" dirty="0"/>
              <a:t>Without the “stop growing” message, the cell grows out of control (cancer).</a:t>
            </a:r>
          </a:p>
          <a:p>
            <a:endParaRPr lang="en-US" dirty="0"/>
          </a:p>
          <a:p>
            <a:r>
              <a:rPr lang="en-US" dirty="0"/>
              <a:t>How does this happen?</a:t>
            </a:r>
          </a:p>
          <a:p>
            <a:endParaRPr lang="en-US" dirty="0"/>
          </a:p>
        </p:txBody>
      </p:sp>
    </p:spTree>
    <p:extLst>
      <p:ext uri="{BB962C8B-B14F-4D97-AF65-F5344CB8AC3E}">
        <p14:creationId xmlns:p14="http://schemas.microsoft.com/office/powerpoint/2010/main" val="29048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7634-24BE-E5BF-D7C6-7B73CE2CA434}"/>
              </a:ext>
            </a:extLst>
          </p:cNvPr>
          <p:cNvSpPr>
            <a:spLocks noGrp="1"/>
          </p:cNvSpPr>
          <p:nvPr>
            <p:ph type="title"/>
          </p:nvPr>
        </p:nvSpPr>
        <p:spPr>
          <a:xfrm>
            <a:off x="914400" y="717809"/>
            <a:ext cx="10515600" cy="1325563"/>
          </a:xfrm>
        </p:spPr>
        <p:txBody>
          <a:bodyPr>
            <a:normAutofit/>
          </a:bodyPr>
          <a:lstStyle/>
          <a:p>
            <a:r>
              <a:rPr lang="en-US" dirty="0"/>
              <a:t>EHE: what happens to the messaging?</a:t>
            </a:r>
          </a:p>
        </p:txBody>
      </p:sp>
      <p:sp>
        <p:nvSpPr>
          <p:cNvPr id="3" name="Content Placeholder 2">
            <a:extLst>
              <a:ext uri="{FF2B5EF4-FFF2-40B4-BE49-F238E27FC236}">
                <a16:creationId xmlns:a16="http://schemas.microsoft.com/office/drawing/2014/main" id="{23D04857-2600-2005-1EE4-4F2C4E925296}"/>
              </a:ext>
            </a:extLst>
          </p:cNvPr>
          <p:cNvSpPr>
            <a:spLocks noGrp="1"/>
          </p:cNvSpPr>
          <p:nvPr>
            <p:ph idx="1"/>
          </p:nvPr>
        </p:nvSpPr>
        <p:spPr>
          <a:xfrm>
            <a:off x="914400" y="2011680"/>
            <a:ext cx="10515600" cy="4351338"/>
          </a:xfrm>
        </p:spPr>
        <p:txBody>
          <a:bodyPr>
            <a:normAutofit/>
          </a:bodyPr>
          <a:lstStyle/>
          <a:p>
            <a:r>
              <a:rPr lang="en-US" dirty="0"/>
              <a:t>The mutations associated with EHE make new messengers that delivers a “grow” message to TEAD.  </a:t>
            </a:r>
          </a:p>
          <a:p>
            <a:pPr marL="0" indent="0">
              <a:buNone/>
            </a:pPr>
            <a:endParaRPr lang="en-US" dirty="0"/>
          </a:p>
          <a:p>
            <a:r>
              <a:rPr lang="en-US" dirty="0"/>
              <a:t>EHE involves a gene fusion:  TAZ-CAMTA1 or YAP-TFE3</a:t>
            </a:r>
          </a:p>
          <a:p>
            <a:pPr lvl="1"/>
            <a:r>
              <a:rPr lang="en-US" dirty="0"/>
              <a:t>These gene fusions make new Frankenstein proteins that are part Taz or Yap (which can bind to TEAD) and part new thing</a:t>
            </a:r>
          </a:p>
          <a:p>
            <a:pPr lvl="1"/>
            <a:r>
              <a:rPr lang="en-US" dirty="0"/>
              <a:t>Compared to YAP/TAZ, they do some things similarly:  they travel into the nucleus, they bind to TEAD, and they deliver a “grow” message to TEAD</a:t>
            </a:r>
          </a:p>
          <a:p>
            <a:pPr lvl="1"/>
            <a:r>
              <a:rPr lang="en-US" dirty="0"/>
              <a:t>But they do some things differently:  they don’t listen to the “stop growing” message of the Hippo pathway</a:t>
            </a:r>
          </a:p>
        </p:txBody>
      </p:sp>
      <p:sp>
        <p:nvSpPr>
          <p:cNvPr id="5" name="Isosceles Triangle 4">
            <a:extLst>
              <a:ext uri="{FF2B5EF4-FFF2-40B4-BE49-F238E27FC236}">
                <a16:creationId xmlns:a16="http://schemas.microsoft.com/office/drawing/2014/main" id="{85A1CF04-211C-4BA1-B51F-B46B1647DF1B}"/>
              </a:ext>
            </a:extLst>
          </p:cNvPr>
          <p:cNvSpPr/>
          <p:nvPr/>
        </p:nvSpPr>
        <p:spPr>
          <a:xfrm rot="10800000">
            <a:off x="7368096" y="2813167"/>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09F10B-3D24-5543-A9AD-8C9D27342188}"/>
              </a:ext>
            </a:extLst>
          </p:cNvPr>
          <p:cNvSpPr txBox="1"/>
          <p:nvPr/>
        </p:nvSpPr>
        <p:spPr>
          <a:xfrm>
            <a:off x="7019588" y="2493563"/>
            <a:ext cx="1289969" cy="369332"/>
          </a:xfrm>
          <a:prstGeom prst="rect">
            <a:avLst/>
          </a:prstGeom>
          <a:noFill/>
        </p:spPr>
        <p:txBody>
          <a:bodyPr wrap="none" rtlCol="0">
            <a:spAutoFit/>
          </a:bodyPr>
          <a:lstStyle/>
          <a:p>
            <a:r>
              <a:rPr lang="en-US" dirty="0"/>
              <a:t>TAZ/CAMTA</a:t>
            </a:r>
          </a:p>
        </p:txBody>
      </p:sp>
      <p:sp>
        <p:nvSpPr>
          <p:cNvPr id="10" name="Isosceles Triangle 9">
            <a:extLst>
              <a:ext uri="{FF2B5EF4-FFF2-40B4-BE49-F238E27FC236}">
                <a16:creationId xmlns:a16="http://schemas.microsoft.com/office/drawing/2014/main" id="{1C01D5A9-7A42-54D9-BF0F-70ADC4B60811}"/>
              </a:ext>
            </a:extLst>
          </p:cNvPr>
          <p:cNvSpPr/>
          <p:nvPr/>
        </p:nvSpPr>
        <p:spPr>
          <a:xfrm rot="10800000">
            <a:off x="8968061" y="2813167"/>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A93F20-CFD2-8217-281D-44FB0753684F}"/>
              </a:ext>
            </a:extLst>
          </p:cNvPr>
          <p:cNvSpPr txBox="1"/>
          <p:nvPr/>
        </p:nvSpPr>
        <p:spPr>
          <a:xfrm>
            <a:off x="8727362" y="2493563"/>
            <a:ext cx="1049198" cy="369332"/>
          </a:xfrm>
          <a:prstGeom prst="rect">
            <a:avLst/>
          </a:prstGeom>
          <a:noFill/>
        </p:spPr>
        <p:txBody>
          <a:bodyPr wrap="none" rtlCol="0">
            <a:spAutoFit/>
          </a:bodyPr>
          <a:lstStyle/>
          <a:p>
            <a:r>
              <a:rPr lang="en-US" dirty="0"/>
              <a:t>YAP-TFE3</a:t>
            </a:r>
          </a:p>
        </p:txBody>
      </p:sp>
      <p:sp>
        <p:nvSpPr>
          <p:cNvPr id="12" name="TextBox 11">
            <a:extLst>
              <a:ext uri="{FF2B5EF4-FFF2-40B4-BE49-F238E27FC236}">
                <a16:creationId xmlns:a16="http://schemas.microsoft.com/office/drawing/2014/main" id="{57C4F034-2519-B323-CC13-7372542727A4}"/>
              </a:ext>
            </a:extLst>
          </p:cNvPr>
          <p:cNvSpPr txBox="1"/>
          <p:nvPr/>
        </p:nvSpPr>
        <p:spPr>
          <a:xfrm>
            <a:off x="8267746" y="2912062"/>
            <a:ext cx="386644" cy="369332"/>
          </a:xfrm>
          <a:prstGeom prst="rect">
            <a:avLst/>
          </a:prstGeom>
          <a:noFill/>
        </p:spPr>
        <p:txBody>
          <a:bodyPr wrap="none" rtlCol="0">
            <a:spAutoFit/>
          </a:bodyPr>
          <a:lstStyle/>
          <a:p>
            <a:r>
              <a:rPr lang="en-US" dirty="0"/>
              <a:t>or</a:t>
            </a:r>
          </a:p>
        </p:txBody>
      </p:sp>
    </p:spTree>
    <p:extLst>
      <p:ext uri="{BB962C8B-B14F-4D97-AF65-F5344CB8AC3E}">
        <p14:creationId xmlns:p14="http://schemas.microsoft.com/office/powerpoint/2010/main" val="347344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E545-4DE1-F885-9C1F-25302562DA31}"/>
              </a:ext>
            </a:extLst>
          </p:cNvPr>
          <p:cNvSpPr>
            <a:spLocks noGrp="1"/>
          </p:cNvSpPr>
          <p:nvPr>
            <p:ph type="title"/>
          </p:nvPr>
        </p:nvSpPr>
        <p:spPr>
          <a:xfrm>
            <a:off x="954144" y="730686"/>
            <a:ext cx="10515600" cy="1325563"/>
          </a:xfrm>
        </p:spPr>
        <p:txBody>
          <a:bodyPr>
            <a:normAutofit/>
          </a:bodyPr>
          <a:lstStyle/>
          <a:p>
            <a:r>
              <a:rPr lang="en-US" dirty="0"/>
              <a:t>Hippo pathway is on:  but EHE ignores it</a:t>
            </a:r>
          </a:p>
        </p:txBody>
      </p:sp>
      <p:sp>
        <p:nvSpPr>
          <p:cNvPr id="4" name="Oval 3">
            <a:extLst>
              <a:ext uri="{FF2B5EF4-FFF2-40B4-BE49-F238E27FC236}">
                <a16:creationId xmlns:a16="http://schemas.microsoft.com/office/drawing/2014/main" id="{3B9E8795-628B-A6AE-39CD-3DFEA308D609}"/>
              </a:ext>
            </a:extLst>
          </p:cNvPr>
          <p:cNvSpPr/>
          <p:nvPr/>
        </p:nvSpPr>
        <p:spPr>
          <a:xfrm>
            <a:off x="4473572" y="2024380"/>
            <a:ext cx="6449532" cy="42969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48C53E-F85C-4665-CE4E-F63DDEAD3595}"/>
              </a:ext>
            </a:extLst>
          </p:cNvPr>
          <p:cNvSpPr/>
          <p:nvPr/>
        </p:nvSpPr>
        <p:spPr>
          <a:xfrm>
            <a:off x="4882174" y="3742175"/>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7">
            <a:extLst>
              <a:ext uri="{FF2B5EF4-FFF2-40B4-BE49-F238E27FC236}">
                <a16:creationId xmlns:a16="http://schemas.microsoft.com/office/drawing/2014/main" id="{7C88C614-99F1-B026-1404-1EE9AB5D662E}"/>
              </a:ext>
            </a:extLst>
          </p:cNvPr>
          <p:cNvSpPr/>
          <p:nvPr/>
        </p:nvSpPr>
        <p:spPr>
          <a:xfrm>
            <a:off x="6254406" y="2334625"/>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14" name="Rectangle: Rounded Corners 13">
            <a:extLst>
              <a:ext uri="{FF2B5EF4-FFF2-40B4-BE49-F238E27FC236}">
                <a16:creationId xmlns:a16="http://schemas.microsoft.com/office/drawing/2014/main" id="{4F72942E-0DB6-B9B3-45A3-C66F4D2A149A}"/>
              </a:ext>
            </a:extLst>
          </p:cNvPr>
          <p:cNvSpPr/>
          <p:nvPr/>
        </p:nvSpPr>
        <p:spPr>
          <a:xfrm>
            <a:off x="8292379" y="2572287"/>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15" name="Rectangle: Rounded Corners 14">
            <a:extLst>
              <a:ext uri="{FF2B5EF4-FFF2-40B4-BE49-F238E27FC236}">
                <a16:creationId xmlns:a16="http://schemas.microsoft.com/office/drawing/2014/main" id="{9FBCF8A1-2261-272F-1443-8BA804462208}"/>
              </a:ext>
            </a:extLst>
          </p:cNvPr>
          <p:cNvSpPr/>
          <p:nvPr/>
        </p:nvSpPr>
        <p:spPr>
          <a:xfrm>
            <a:off x="9088902" y="3751722"/>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19" name="TextBox 18">
            <a:extLst>
              <a:ext uri="{FF2B5EF4-FFF2-40B4-BE49-F238E27FC236}">
                <a16:creationId xmlns:a16="http://schemas.microsoft.com/office/drawing/2014/main" id="{134D9033-6C5B-01ED-6C92-7E73C5F4047F}"/>
              </a:ext>
            </a:extLst>
          </p:cNvPr>
          <p:cNvSpPr txBox="1"/>
          <p:nvPr/>
        </p:nvSpPr>
        <p:spPr>
          <a:xfrm flipH="1">
            <a:off x="506672" y="2239963"/>
            <a:ext cx="3863972" cy="3416320"/>
          </a:xfrm>
          <a:prstGeom prst="rect">
            <a:avLst/>
          </a:prstGeom>
          <a:noFill/>
        </p:spPr>
        <p:txBody>
          <a:bodyPr wrap="square" rtlCol="0">
            <a:spAutoFit/>
          </a:bodyPr>
          <a:lstStyle/>
          <a:p>
            <a:pPr marL="342900" indent="-342900">
              <a:buAutoNum type="arabicPeriod"/>
            </a:pPr>
            <a:r>
              <a:rPr lang="en-US" dirty="0">
                <a:solidFill>
                  <a:srgbClr val="00B050"/>
                </a:solidFill>
              </a:rPr>
              <a:t>TAZ/CAMTA, acting like YAP/TAZ, travels to the nucleus and delivers a “grow” message to </a:t>
            </a:r>
            <a:r>
              <a:rPr lang="en-US" dirty="0">
                <a:solidFill>
                  <a:srgbClr val="FF0000"/>
                </a:solidFill>
              </a:rPr>
              <a:t>TEAD</a:t>
            </a:r>
            <a:r>
              <a:rPr lang="en-US" dirty="0">
                <a:solidFill>
                  <a:srgbClr val="00B050"/>
                </a:solidFill>
              </a:rPr>
              <a:t>.  </a:t>
            </a:r>
            <a:r>
              <a:rPr lang="en-US" u="sng" dirty="0">
                <a:solidFill>
                  <a:srgbClr val="00B050"/>
                </a:solidFill>
              </a:rPr>
              <a:t>This happens even if the Hippo pathway is on</a:t>
            </a:r>
            <a:r>
              <a:rPr lang="en-US" dirty="0">
                <a:solidFill>
                  <a:srgbClr val="00B050"/>
                </a:solidFill>
              </a:rPr>
              <a:t>.  TAZ/CAMTA (or YAP-TFE3) does not listen to the “stop.”</a:t>
            </a:r>
          </a:p>
          <a:p>
            <a:pPr marL="342900" indent="-342900">
              <a:buAutoNum type="arabicPeriod"/>
            </a:pPr>
            <a:endParaRPr lang="en-US" dirty="0">
              <a:solidFill>
                <a:srgbClr val="00B050"/>
              </a:solidFill>
            </a:endParaRPr>
          </a:p>
          <a:p>
            <a:pPr marL="342900" indent="-342900">
              <a:buAutoNum type="arabicPeriod"/>
            </a:pPr>
            <a:r>
              <a:rPr lang="en-US" dirty="0"/>
              <a:t>The cell grows out of control.  It gets a “grow” message because the Hippo “stop growing” message doesn’t stop EHE’s TAZ/CAMTA (or YAP-TFE3).  </a:t>
            </a:r>
          </a:p>
        </p:txBody>
      </p:sp>
      <p:cxnSp>
        <p:nvCxnSpPr>
          <p:cNvPr id="7" name="Straight Arrow Connector 6">
            <a:extLst>
              <a:ext uri="{FF2B5EF4-FFF2-40B4-BE49-F238E27FC236}">
                <a16:creationId xmlns:a16="http://schemas.microsoft.com/office/drawing/2014/main" id="{3A17B5B4-0E8E-0D8F-7618-D97E6CD095BC}"/>
              </a:ext>
            </a:extLst>
          </p:cNvPr>
          <p:cNvCxnSpPr>
            <a:cxnSpLocks/>
          </p:cNvCxnSpPr>
          <p:nvPr/>
        </p:nvCxnSpPr>
        <p:spPr>
          <a:xfrm>
            <a:off x="7854894" y="2572287"/>
            <a:ext cx="437485" cy="276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Speech Bubble: Oval 17">
            <a:extLst>
              <a:ext uri="{FF2B5EF4-FFF2-40B4-BE49-F238E27FC236}">
                <a16:creationId xmlns:a16="http://schemas.microsoft.com/office/drawing/2014/main" id="{64ACD693-4CB4-3B19-3124-5B7ADD2B7C71}"/>
              </a:ext>
            </a:extLst>
          </p:cNvPr>
          <p:cNvSpPr/>
          <p:nvPr/>
        </p:nvSpPr>
        <p:spPr>
          <a:xfrm>
            <a:off x="7968973" y="1894157"/>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0" name="Speech Bubble: Oval 19">
            <a:extLst>
              <a:ext uri="{FF2B5EF4-FFF2-40B4-BE49-F238E27FC236}">
                <a16:creationId xmlns:a16="http://schemas.microsoft.com/office/drawing/2014/main" id="{FE0576FF-E2DC-1655-8D31-5E21A8EE9740}"/>
              </a:ext>
            </a:extLst>
          </p:cNvPr>
          <p:cNvSpPr/>
          <p:nvPr/>
        </p:nvSpPr>
        <p:spPr>
          <a:xfrm>
            <a:off x="10001256" y="2236003"/>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1" name="Speech Bubble: Oval 20">
            <a:extLst>
              <a:ext uri="{FF2B5EF4-FFF2-40B4-BE49-F238E27FC236}">
                <a16:creationId xmlns:a16="http://schemas.microsoft.com/office/drawing/2014/main" id="{DB6469CE-8E27-797D-DA24-4A6BC223E0C9}"/>
              </a:ext>
            </a:extLst>
          </p:cNvPr>
          <p:cNvSpPr/>
          <p:nvPr/>
        </p:nvSpPr>
        <p:spPr>
          <a:xfrm>
            <a:off x="10001256" y="4593252"/>
            <a:ext cx="2012499" cy="1318772"/>
          </a:xfrm>
          <a:prstGeom prst="wedgeEllipseCallout">
            <a:avLst>
              <a:gd name="adj1" fmla="val -66754"/>
              <a:gd name="adj2" fmla="val -6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see anyone to shush</a:t>
            </a:r>
          </a:p>
        </p:txBody>
      </p:sp>
      <p:pic>
        <p:nvPicPr>
          <p:cNvPr id="3" name="Picture 2">
            <a:extLst>
              <a:ext uri="{FF2B5EF4-FFF2-40B4-BE49-F238E27FC236}">
                <a16:creationId xmlns:a16="http://schemas.microsoft.com/office/drawing/2014/main" id="{CBCE47AF-5320-8DE0-6ED9-9920C7CC8BD0}"/>
              </a:ext>
            </a:extLst>
          </p:cNvPr>
          <p:cNvPicPr>
            <a:picLocks noChangeAspect="1"/>
          </p:cNvPicPr>
          <p:nvPr/>
        </p:nvPicPr>
        <p:blipFill>
          <a:blip r:embed="rId3"/>
          <a:stretch>
            <a:fillRect/>
          </a:stretch>
        </p:blipFill>
        <p:spPr>
          <a:xfrm rot="5106911">
            <a:off x="6082024" y="5028036"/>
            <a:ext cx="259842" cy="904904"/>
          </a:xfrm>
          <a:prstGeom prst="rect">
            <a:avLst/>
          </a:prstGeom>
        </p:spPr>
      </p:pic>
      <p:sp>
        <p:nvSpPr>
          <p:cNvPr id="10" name="Rectangle: Rounded Corners 9">
            <a:extLst>
              <a:ext uri="{FF2B5EF4-FFF2-40B4-BE49-F238E27FC236}">
                <a16:creationId xmlns:a16="http://schemas.microsoft.com/office/drawing/2014/main" id="{B5C4277A-C7FF-1402-25CB-30F188284796}"/>
              </a:ext>
            </a:extLst>
          </p:cNvPr>
          <p:cNvSpPr/>
          <p:nvPr/>
        </p:nvSpPr>
        <p:spPr>
          <a:xfrm>
            <a:off x="5612163" y="4884932"/>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11" name="Isosceles Triangle 10">
            <a:extLst>
              <a:ext uri="{FF2B5EF4-FFF2-40B4-BE49-F238E27FC236}">
                <a16:creationId xmlns:a16="http://schemas.microsoft.com/office/drawing/2014/main" id="{A491B48F-7B76-3F3B-8304-530815B35C22}"/>
              </a:ext>
            </a:extLst>
          </p:cNvPr>
          <p:cNvSpPr/>
          <p:nvPr/>
        </p:nvSpPr>
        <p:spPr>
          <a:xfrm rot="10974724">
            <a:off x="5989252" y="4437793"/>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peech Bubble: Oval 22">
            <a:extLst>
              <a:ext uri="{FF2B5EF4-FFF2-40B4-BE49-F238E27FC236}">
                <a16:creationId xmlns:a16="http://schemas.microsoft.com/office/drawing/2014/main" id="{B03A3172-B693-EA7A-5236-D35C3D8A4604}"/>
              </a:ext>
            </a:extLst>
          </p:cNvPr>
          <p:cNvSpPr/>
          <p:nvPr/>
        </p:nvSpPr>
        <p:spPr>
          <a:xfrm>
            <a:off x="6657905" y="4252270"/>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26" name="TextBox 25">
            <a:extLst>
              <a:ext uri="{FF2B5EF4-FFF2-40B4-BE49-F238E27FC236}">
                <a16:creationId xmlns:a16="http://schemas.microsoft.com/office/drawing/2014/main" id="{B0BD5823-5E45-5387-5F4E-243722ECA96A}"/>
              </a:ext>
            </a:extLst>
          </p:cNvPr>
          <p:cNvSpPr txBox="1"/>
          <p:nvPr/>
        </p:nvSpPr>
        <p:spPr>
          <a:xfrm>
            <a:off x="5570496" y="4032922"/>
            <a:ext cx="1407565" cy="369332"/>
          </a:xfrm>
          <a:prstGeom prst="rect">
            <a:avLst/>
          </a:prstGeom>
          <a:noFill/>
        </p:spPr>
        <p:txBody>
          <a:bodyPr wrap="square" rtlCol="0">
            <a:spAutoFit/>
          </a:bodyPr>
          <a:lstStyle/>
          <a:p>
            <a:r>
              <a:rPr lang="en-US" dirty="0"/>
              <a:t>TAZ/CAMTA</a:t>
            </a:r>
          </a:p>
        </p:txBody>
      </p:sp>
      <p:grpSp>
        <p:nvGrpSpPr>
          <p:cNvPr id="36" name="Group 35">
            <a:extLst>
              <a:ext uri="{FF2B5EF4-FFF2-40B4-BE49-F238E27FC236}">
                <a16:creationId xmlns:a16="http://schemas.microsoft.com/office/drawing/2014/main" id="{4584E487-9854-FAF3-C530-81697F970437}"/>
              </a:ext>
            </a:extLst>
          </p:cNvPr>
          <p:cNvGrpSpPr/>
          <p:nvPr/>
        </p:nvGrpSpPr>
        <p:grpSpPr>
          <a:xfrm>
            <a:off x="7485454" y="3248040"/>
            <a:ext cx="1256981" cy="712632"/>
            <a:chOff x="7633272" y="3044593"/>
            <a:chExt cx="1256981" cy="712632"/>
          </a:xfrm>
        </p:grpSpPr>
        <p:sp>
          <p:nvSpPr>
            <p:cNvPr id="27" name="Isosceles Triangle 26">
              <a:extLst>
                <a:ext uri="{FF2B5EF4-FFF2-40B4-BE49-F238E27FC236}">
                  <a16:creationId xmlns:a16="http://schemas.microsoft.com/office/drawing/2014/main" id="{428B3300-E19A-D759-E670-1D7DFB1C8FB4}"/>
                </a:ext>
              </a:extLst>
            </p:cNvPr>
            <p:cNvSpPr/>
            <p:nvPr/>
          </p:nvSpPr>
          <p:spPr>
            <a:xfrm rot="10997673">
              <a:off x="7633272" y="3190103"/>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hand with middle finger up&#10;&#10;Description automatically generated with low confidence">
              <a:extLst>
                <a:ext uri="{FF2B5EF4-FFF2-40B4-BE49-F238E27FC236}">
                  <a16:creationId xmlns:a16="http://schemas.microsoft.com/office/drawing/2014/main" id="{8A66279F-AC7C-6F8D-F553-67E3F978B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995" y="3044593"/>
              <a:ext cx="540258" cy="540258"/>
            </a:xfrm>
            <a:prstGeom prst="rect">
              <a:avLst/>
            </a:prstGeom>
          </p:spPr>
        </p:pic>
        <p:cxnSp>
          <p:nvCxnSpPr>
            <p:cNvPr id="31" name="Straight Connector 30">
              <a:extLst>
                <a:ext uri="{FF2B5EF4-FFF2-40B4-BE49-F238E27FC236}">
                  <a16:creationId xmlns:a16="http://schemas.microsoft.com/office/drawing/2014/main" id="{13741D28-C150-1B52-76E3-2144963907B8}"/>
                </a:ext>
              </a:extLst>
            </p:cNvPr>
            <p:cNvCxnSpPr>
              <a:stCxn id="27" idx="1"/>
            </p:cNvCxnSpPr>
            <p:nvPr/>
          </p:nvCxnSpPr>
          <p:spPr>
            <a:xfrm>
              <a:off x="8099359" y="3482597"/>
              <a:ext cx="250636" cy="145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4A7123-22F0-5134-69A2-A9662902A754}"/>
                </a:ext>
              </a:extLst>
            </p:cNvPr>
            <p:cNvCxnSpPr>
              <a:cxnSpLocks/>
            </p:cNvCxnSpPr>
            <p:nvPr/>
          </p:nvCxnSpPr>
          <p:spPr>
            <a:xfrm flipV="1">
              <a:off x="8315253" y="3548275"/>
              <a:ext cx="304871" cy="75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F86C8D8-9CFC-381B-304A-710952C31CCE}"/>
              </a:ext>
            </a:extLst>
          </p:cNvPr>
          <p:cNvSpPr txBox="1"/>
          <p:nvPr/>
        </p:nvSpPr>
        <p:spPr>
          <a:xfrm>
            <a:off x="7018074" y="3089007"/>
            <a:ext cx="1407565" cy="369332"/>
          </a:xfrm>
          <a:prstGeom prst="rect">
            <a:avLst/>
          </a:prstGeom>
          <a:noFill/>
        </p:spPr>
        <p:txBody>
          <a:bodyPr wrap="square" rtlCol="0">
            <a:spAutoFit/>
          </a:bodyPr>
          <a:lstStyle/>
          <a:p>
            <a:r>
              <a:rPr lang="en-US" dirty="0"/>
              <a:t>TAZ/CAMTA</a:t>
            </a:r>
          </a:p>
        </p:txBody>
      </p:sp>
      <p:cxnSp>
        <p:nvCxnSpPr>
          <p:cNvPr id="39" name="Straight Arrow Connector 38">
            <a:extLst>
              <a:ext uri="{FF2B5EF4-FFF2-40B4-BE49-F238E27FC236}">
                <a16:creationId xmlns:a16="http://schemas.microsoft.com/office/drawing/2014/main" id="{EDC2AA4B-90C5-5788-1CD0-1DE2AC86F1EA}"/>
              </a:ext>
            </a:extLst>
          </p:cNvPr>
          <p:cNvCxnSpPr>
            <a:cxnSpLocks/>
          </p:cNvCxnSpPr>
          <p:nvPr/>
        </p:nvCxnSpPr>
        <p:spPr>
          <a:xfrm flipH="1">
            <a:off x="6811726" y="3686044"/>
            <a:ext cx="657945" cy="38622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3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1864-BC50-87CC-AD2B-D19C83515300}"/>
              </a:ext>
            </a:extLst>
          </p:cNvPr>
          <p:cNvSpPr>
            <a:spLocks noGrp="1"/>
          </p:cNvSpPr>
          <p:nvPr>
            <p:ph type="title"/>
          </p:nvPr>
        </p:nvSpPr>
        <p:spPr>
          <a:xfrm>
            <a:off x="838200" y="241796"/>
            <a:ext cx="10515600" cy="1325563"/>
          </a:xfrm>
        </p:spPr>
        <p:txBody>
          <a:bodyPr>
            <a:normAutofit/>
          </a:bodyPr>
          <a:lstStyle/>
          <a:p>
            <a:r>
              <a:rPr lang="en-US" sz="3600" dirty="0"/>
              <a:t>Understanding the process creates</a:t>
            </a:r>
            <a:br>
              <a:rPr lang="en-US" sz="3600" dirty="0"/>
            </a:br>
            <a:r>
              <a:rPr lang="en-US" sz="3600" dirty="0"/>
              <a:t>ways to intervene</a:t>
            </a:r>
          </a:p>
        </p:txBody>
      </p:sp>
      <p:pic>
        <p:nvPicPr>
          <p:cNvPr id="5" name="Picture 4" descr="A person holding a present&#10;&#10;Description automatically generated with low confidence">
            <a:extLst>
              <a:ext uri="{FF2B5EF4-FFF2-40B4-BE49-F238E27FC236}">
                <a16:creationId xmlns:a16="http://schemas.microsoft.com/office/drawing/2014/main" id="{90EA5F1D-6D33-B2BE-2909-E165631570F3}"/>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742006" y="1597740"/>
            <a:ext cx="1444777" cy="2168013"/>
          </a:xfrm>
          <a:prstGeom prst="rect">
            <a:avLst/>
          </a:prstGeom>
        </p:spPr>
      </p:pic>
      <p:cxnSp>
        <p:nvCxnSpPr>
          <p:cNvPr id="11" name="Straight Arrow Connector 10">
            <a:extLst>
              <a:ext uri="{FF2B5EF4-FFF2-40B4-BE49-F238E27FC236}">
                <a16:creationId xmlns:a16="http://schemas.microsoft.com/office/drawing/2014/main" id="{C8B0A280-EAB6-2AEF-514A-02E4B7C8E216}"/>
              </a:ext>
            </a:extLst>
          </p:cNvPr>
          <p:cNvCxnSpPr>
            <a:cxnSpLocks/>
          </p:cNvCxnSpPr>
          <p:nvPr/>
        </p:nvCxnSpPr>
        <p:spPr>
          <a:xfrm>
            <a:off x="4857136" y="2233978"/>
            <a:ext cx="8750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9C7D2B-7534-C47D-B81C-5B8ABCDC787F}"/>
              </a:ext>
            </a:extLst>
          </p:cNvPr>
          <p:cNvPicPr>
            <a:picLocks noChangeAspect="1"/>
          </p:cNvPicPr>
          <p:nvPr/>
        </p:nvPicPr>
        <p:blipFill>
          <a:blip r:embed="rId4"/>
          <a:stretch>
            <a:fillRect/>
          </a:stretch>
        </p:blipFill>
        <p:spPr>
          <a:xfrm>
            <a:off x="9021991" y="4363679"/>
            <a:ext cx="1257300" cy="1257300"/>
          </a:xfrm>
          <a:prstGeom prst="rect">
            <a:avLst/>
          </a:prstGeom>
        </p:spPr>
      </p:pic>
      <p:pic>
        <p:nvPicPr>
          <p:cNvPr id="8" name="Picture 7" descr="A picture containing tree, sky, outdoor&#10;&#10;Description automatically generated">
            <a:extLst>
              <a:ext uri="{FF2B5EF4-FFF2-40B4-BE49-F238E27FC236}">
                <a16:creationId xmlns:a16="http://schemas.microsoft.com/office/drawing/2014/main" id="{8C9AAE68-AFF1-6E40-2AF0-0AF71D3FE170}"/>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058566" y="1767093"/>
            <a:ext cx="1703768" cy="1135845"/>
          </a:xfrm>
          <a:prstGeom prst="rect">
            <a:avLst/>
          </a:prstGeom>
          <a:effectLst>
            <a:outerShdw blurRad="50800" dist="50800" dir="5400000" algn="ctr" rotWithShape="0">
              <a:srgbClr val="000000"/>
            </a:outerShdw>
          </a:effectLst>
        </p:spPr>
      </p:pic>
      <p:pic>
        <p:nvPicPr>
          <p:cNvPr id="14" name="Picture 13" descr="A picture containing truck, outdoor, parked, transport&#10;&#10;Description automatically generated">
            <a:extLst>
              <a:ext uri="{FF2B5EF4-FFF2-40B4-BE49-F238E27FC236}">
                <a16:creationId xmlns:a16="http://schemas.microsoft.com/office/drawing/2014/main" id="{B2C64675-08F5-E575-B78A-245961C2B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847" y="1323665"/>
            <a:ext cx="1607574" cy="2411361"/>
          </a:xfrm>
          <a:prstGeom prst="rect">
            <a:avLst/>
          </a:prstGeom>
        </p:spPr>
      </p:pic>
      <p:cxnSp>
        <p:nvCxnSpPr>
          <p:cNvPr id="15" name="Straight Arrow Connector 14">
            <a:extLst>
              <a:ext uri="{FF2B5EF4-FFF2-40B4-BE49-F238E27FC236}">
                <a16:creationId xmlns:a16="http://schemas.microsoft.com/office/drawing/2014/main" id="{1BBB6175-6D37-2BA5-41CA-47C3870EE696}"/>
              </a:ext>
            </a:extLst>
          </p:cNvPr>
          <p:cNvCxnSpPr>
            <a:cxnSpLocks/>
          </p:cNvCxnSpPr>
          <p:nvPr/>
        </p:nvCxnSpPr>
        <p:spPr>
          <a:xfrm flipH="1">
            <a:off x="4723495" y="3482066"/>
            <a:ext cx="1008711" cy="6194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ign on a blue wall&#10;&#10;Description automatically generated with medium confidence">
            <a:extLst>
              <a:ext uri="{FF2B5EF4-FFF2-40B4-BE49-F238E27FC236}">
                <a16:creationId xmlns:a16="http://schemas.microsoft.com/office/drawing/2014/main" id="{DA65BD8F-093E-7302-4968-9252F6170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725" y="3482066"/>
            <a:ext cx="1885950" cy="1257300"/>
          </a:xfrm>
          <a:prstGeom prst="rect">
            <a:avLst/>
          </a:prstGeom>
        </p:spPr>
      </p:pic>
      <p:pic>
        <p:nvPicPr>
          <p:cNvPr id="21" name="Picture 20">
            <a:extLst>
              <a:ext uri="{FF2B5EF4-FFF2-40B4-BE49-F238E27FC236}">
                <a16:creationId xmlns:a16="http://schemas.microsoft.com/office/drawing/2014/main" id="{F51BB519-C4B3-30D4-D150-F20503AD0949}"/>
              </a:ext>
            </a:extLst>
          </p:cNvPr>
          <p:cNvPicPr>
            <a:picLocks noChangeAspect="1"/>
          </p:cNvPicPr>
          <p:nvPr/>
        </p:nvPicPr>
        <p:blipFill>
          <a:blip r:embed="rId8">
            <a:alphaModFix amt="19000"/>
          </a:blip>
          <a:stretch>
            <a:fillRect/>
          </a:stretch>
        </p:blipFill>
        <p:spPr>
          <a:xfrm>
            <a:off x="1024091" y="5087112"/>
            <a:ext cx="1315092" cy="1237565"/>
          </a:xfrm>
          <a:prstGeom prst="rect">
            <a:avLst/>
          </a:prstGeom>
        </p:spPr>
      </p:pic>
      <p:cxnSp>
        <p:nvCxnSpPr>
          <p:cNvPr id="22" name="Straight Arrow Connector 21">
            <a:extLst>
              <a:ext uri="{FF2B5EF4-FFF2-40B4-BE49-F238E27FC236}">
                <a16:creationId xmlns:a16="http://schemas.microsoft.com/office/drawing/2014/main" id="{751D162C-4F10-3442-6274-71700FD2651F}"/>
              </a:ext>
            </a:extLst>
          </p:cNvPr>
          <p:cNvCxnSpPr>
            <a:cxnSpLocks/>
          </p:cNvCxnSpPr>
          <p:nvPr/>
        </p:nvCxnSpPr>
        <p:spPr>
          <a:xfrm flipH="1">
            <a:off x="1681637" y="4190801"/>
            <a:ext cx="1014412" cy="801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n airplane flying in the sky&#10;&#10;Description automatically generated">
            <a:extLst>
              <a:ext uri="{FF2B5EF4-FFF2-40B4-BE49-F238E27FC236}">
                <a16:creationId xmlns:a16="http://schemas.microsoft.com/office/drawing/2014/main" id="{E868B599-D02D-32DE-DA9C-8E09529A88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5862" y="5087112"/>
            <a:ext cx="1819887" cy="1364915"/>
          </a:xfrm>
          <a:prstGeom prst="rect">
            <a:avLst/>
          </a:prstGeom>
        </p:spPr>
      </p:pic>
      <p:cxnSp>
        <p:nvCxnSpPr>
          <p:cNvPr id="31" name="Straight Arrow Connector 30">
            <a:extLst>
              <a:ext uri="{FF2B5EF4-FFF2-40B4-BE49-F238E27FC236}">
                <a16:creationId xmlns:a16="http://schemas.microsoft.com/office/drawing/2014/main" id="{E55024AC-F34D-C00E-5787-DEB9A0012B3D}"/>
              </a:ext>
            </a:extLst>
          </p:cNvPr>
          <p:cNvCxnSpPr>
            <a:cxnSpLocks/>
          </p:cNvCxnSpPr>
          <p:nvPr/>
        </p:nvCxnSpPr>
        <p:spPr>
          <a:xfrm>
            <a:off x="5732206" y="5740287"/>
            <a:ext cx="822959" cy="14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855EEB-D530-A598-C578-F296A58E8E23}"/>
              </a:ext>
            </a:extLst>
          </p:cNvPr>
          <p:cNvCxnSpPr>
            <a:cxnSpLocks/>
          </p:cNvCxnSpPr>
          <p:nvPr/>
        </p:nvCxnSpPr>
        <p:spPr>
          <a:xfrm flipV="1">
            <a:off x="7535327" y="2861187"/>
            <a:ext cx="1334264" cy="20431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A white building with red doors&#10;&#10;Description automatically generated with medium confidence">
            <a:extLst>
              <a:ext uri="{FF2B5EF4-FFF2-40B4-BE49-F238E27FC236}">
                <a16:creationId xmlns:a16="http://schemas.microsoft.com/office/drawing/2014/main" id="{72D97CB3-154B-ED42-EB97-F3B5A91345C2}"/>
              </a:ext>
            </a:extLst>
          </p:cNvPr>
          <p:cNvPicPr>
            <a:picLocks noChangeAspect="1"/>
          </p:cNvPicPr>
          <p:nvPr/>
        </p:nvPicPr>
        <p:blipFill>
          <a:blip r:embed="rId10">
            <a:alphaModFix amt="20000"/>
            <a:extLst>
              <a:ext uri="{28A0092B-C50C-407E-A947-70E740481C1C}">
                <a14:useLocalDpi xmlns:a14="http://schemas.microsoft.com/office/drawing/2010/main" val="0"/>
              </a:ext>
            </a:extLst>
          </a:blip>
          <a:stretch>
            <a:fillRect/>
          </a:stretch>
        </p:blipFill>
        <p:spPr>
          <a:xfrm>
            <a:off x="8647518" y="1451706"/>
            <a:ext cx="1988346" cy="1325564"/>
          </a:xfrm>
          <a:prstGeom prst="rect">
            <a:avLst/>
          </a:prstGeom>
        </p:spPr>
      </p:pic>
      <p:pic>
        <p:nvPicPr>
          <p:cNvPr id="39" name="Picture 38" descr="A picture containing truck, outdoor, parked, transport&#10;&#10;Description automatically generated">
            <a:extLst>
              <a:ext uri="{FF2B5EF4-FFF2-40B4-BE49-F238E27FC236}">
                <a16:creationId xmlns:a16="http://schemas.microsoft.com/office/drawing/2014/main" id="{33F81B5A-9A00-35BE-963F-94066246F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2237" y="3102454"/>
            <a:ext cx="1043126" cy="1564689"/>
          </a:xfrm>
          <a:prstGeom prst="rect">
            <a:avLst/>
          </a:prstGeom>
        </p:spPr>
      </p:pic>
      <p:pic>
        <p:nvPicPr>
          <p:cNvPr id="47" name="Picture 46">
            <a:extLst>
              <a:ext uri="{FF2B5EF4-FFF2-40B4-BE49-F238E27FC236}">
                <a16:creationId xmlns:a16="http://schemas.microsoft.com/office/drawing/2014/main" id="{3EAEA615-72A5-FE68-EE25-57FEFC3019DA}"/>
              </a:ext>
            </a:extLst>
          </p:cNvPr>
          <p:cNvPicPr>
            <a:picLocks noChangeAspect="1"/>
          </p:cNvPicPr>
          <p:nvPr/>
        </p:nvPicPr>
        <p:blipFill>
          <a:blip r:embed="rId11">
            <a:alphaModFix amt="20000"/>
          </a:blip>
          <a:stretch>
            <a:fillRect/>
          </a:stretch>
        </p:blipFill>
        <p:spPr>
          <a:xfrm>
            <a:off x="10832238" y="5168140"/>
            <a:ext cx="826916" cy="1257300"/>
          </a:xfrm>
          <a:prstGeom prst="rect">
            <a:avLst/>
          </a:prstGeom>
        </p:spPr>
      </p:pic>
      <p:cxnSp>
        <p:nvCxnSpPr>
          <p:cNvPr id="48" name="Straight Arrow Connector 47">
            <a:extLst>
              <a:ext uri="{FF2B5EF4-FFF2-40B4-BE49-F238E27FC236}">
                <a16:creationId xmlns:a16="http://schemas.microsoft.com/office/drawing/2014/main" id="{6D0314BE-7CE7-08BD-B922-5ECC1EB01D43}"/>
              </a:ext>
            </a:extLst>
          </p:cNvPr>
          <p:cNvCxnSpPr>
            <a:cxnSpLocks/>
          </p:cNvCxnSpPr>
          <p:nvPr/>
        </p:nvCxnSpPr>
        <p:spPr>
          <a:xfrm>
            <a:off x="11262689" y="4721585"/>
            <a:ext cx="0" cy="365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D91C6044-99F0-61DF-F139-1D4F6896BD70}"/>
              </a:ext>
            </a:extLst>
          </p:cNvPr>
          <p:cNvPicPr>
            <a:picLocks noChangeAspect="1"/>
          </p:cNvPicPr>
          <p:nvPr/>
        </p:nvPicPr>
        <p:blipFill>
          <a:blip r:embed="rId12"/>
          <a:stretch>
            <a:fillRect/>
          </a:stretch>
        </p:blipFill>
        <p:spPr>
          <a:xfrm>
            <a:off x="6669634" y="5100176"/>
            <a:ext cx="1603571" cy="1041605"/>
          </a:xfrm>
          <a:prstGeom prst="rect">
            <a:avLst/>
          </a:prstGeom>
        </p:spPr>
      </p:pic>
      <p:sp>
        <p:nvSpPr>
          <p:cNvPr id="3" name="TextBox 2">
            <a:extLst>
              <a:ext uri="{FF2B5EF4-FFF2-40B4-BE49-F238E27FC236}">
                <a16:creationId xmlns:a16="http://schemas.microsoft.com/office/drawing/2014/main" id="{254155AB-5C35-2CB3-782C-A2EC0C5FE42C}"/>
              </a:ext>
            </a:extLst>
          </p:cNvPr>
          <p:cNvSpPr txBox="1"/>
          <p:nvPr/>
        </p:nvSpPr>
        <p:spPr>
          <a:xfrm>
            <a:off x="2947992" y="2949654"/>
            <a:ext cx="184731" cy="369332"/>
          </a:xfrm>
          <a:prstGeom prst="rect">
            <a:avLst/>
          </a:prstGeom>
          <a:noFill/>
        </p:spPr>
        <p:txBody>
          <a:bodyPr wrap="none" rtlCol="0">
            <a:spAutoFit/>
          </a:bodyPr>
          <a:lstStyle/>
          <a:p>
            <a:endParaRPr lang="en-US" dirty="0"/>
          </a:p>
        </p:txBody>
      </p:sp>
      <p:grpSp>
        <p:nvGrpSpPr>
          <p:cNvPr id="24" name="Group 23">
            <a:extLst>
              <a:ext uri="{FF2B5EF4-FFF2-40B4-BE49-F238E27FC236}">
                <a16:creationId xmlns:a16="http://schemas.microsoft.com/office/drawing/2014/main" id="{9A7EEFE5-413D-1DEE-85B3-3E9E19420646}"/>
              </a:ext>
            </a:extLst>
          </p:cNvPr>
          <p:cNvGrpSpPr/>
          <p:nvPr/>
        </p:nvGrpSpPr>
        <p:grpSpPr>
          <a:xfrm>
            <a:off x="2291079" y="2148875"/>
            <a:ext cx="565868" cy="262180"/>
            <a:chOff x="827446" y="4077115"/>
            <a:chExt cx="565868" cy="262180"/>
          </a:xfrm>
        </p:grpSpPr>
        <p:cxnSp>
          <p:nvCxnSpPr>
            <p:cNvPr id="7" name="Straight Connector 6">
              <a:extLst>
                <a:ext uri="{FF2B5EF4-FFF2-40B4-BE49-F238E27FC236}">
                  <a16:creationId xmlns:a16="http://schemas.microsoft.com/office/drawing/2014/main" id="{368145D3-C78D-580E-9596-E31E09287554}"/>
                </a:ext>
              </a:extLst>
            </p:cNvPr>
            <p:cNvCxnSpPr>
              <a:cxnSpLocks/>
            </p:cNvCxnSpPr>
            <p:nvPr/>
          </p:nvCxnSpPr>
          <p:spPr>
            <a:xfrm>
              <a:off x="827446" y="421421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CC3EF9-9A12-E844-70BB-6A36A718F9D7}"/>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00B4B10-8099-6539-181E-50DAEE4A75BA}"/>
              </a:ext>
            </a:extLst>
          </p:cNvPr>
          <p:cNvSpPr txBox="1"/>
          <p:nvPr/>
        </p:nvSpPr>
        <p:spPr>
          <a:xfrm>
            <a:off x="843437" y="1386792"/>
            <a:ext cx="2578206" cy="369332"/>
          </a:xfrm>
          <a:prstGeom prst="rect">
            <a:avLst/>
          </a:prstGeom>
          <a:noFill/>
        </p:spPr>
        <p:txBody>
          <a:bodyPr wrap="none" rtlCol="0">
            <a:spAutoFit/>
          </a:bodyPr>
          <a:lstStyle/>
          <a:p>
            <a:r>
              <a:rPr lang="en-US" dirty="0"/>
              <a:t>Text:  “Don’t send socks!”</a:t>
            </a:r>
          </a:p>
        </p:txBody>
      </p:sp>
      <p:cxnSp>
        <p:nvCxnSpPr>
          <p:cNvPr id="29" name="Straight Arrow Connector 28">
            <a:extLst>
              <a:ext uri="{FF2B5EF4-FFF2-40B4-BE49-F238E27FC236}">
                <a16:creationId xmlns:a16="http://schemas.microsoft.com/office/drawing/2014/main" id="{508CD448-F517-959B-45EE-D166110F449E}"/>
              </a:ext>
            </a:extLst>
          </p:cNvPr>
          <p:cNvCxnSpPr>
            <a:cxnSpLocks/>
          </p:cNvCxnSpPr>
          <p:nvPr/>
        </p:nvCxnSpPr>
        <p:spPr>
          <a:xfrm>
            <a:off x="2539793" y="1767093"/>
            <a:ext cx="0" cy="381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08220E28-6BF7-4D85-4845-FBEB3055BC28}"/>
              </a:ext>
            </a:extLst>
          </p:cNvPr>
          <p:cNvGrpSpPr/>
          <p:nvPr/>
        </p:nvGrpSpPr>
        <p:grpSpPr>
          <a:xfrm rot="12936123">
            <a:off x="10241980" y="5754853"/>
            <a:ext cx="566928" cy="262180"/>
            <a:chOff x="826386" y="4077115"/>
            <a:chExt cx="566928" cy="262180"/>
          </a:xfrm>
        </p:grpSpPr>
        <p:cxnSp>
          <p:nvCxnSpPr>
            <p:cNvPr id="32" name="Straight Connector 31">
              <a:extLst>
                <a:ext uri="{FF2B5EF4-FFF2-40B4-BE49-F238E27FC236}">
                  <a16:creationId xmlns:a16="http://schemas.microsoft.com/office/drawing/2014/main" id="{997EBA13-F491-B907-9B83-F0C399F9BC60}"/>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5E2D55-4BCC-7577-C96F-60A678F456EC}"/>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A467D4A2-DE4C-BCF4-56FA-17B994551978}"/>
              </a:ext>
            </a:extLst>
          </p:cNvPr>
          <p:cNvSpPr txBox="1"/>
          <p:nvPr/>
        </p:nvSpPr>
        <p:spPr>
          <a:xfrm>
            <a:off x="9079206" y="6192619"/>
            <a:ext cx="1476558" cy="369332"/>
          </a:xfrm>
          <a:prstGeom prst="rect">
            <a:avLst/>
          </a:prstGeom>
          <a:noFill/>
        </p:spPr>
        <p:txBody>
          <a:bodyPr wrap="none" rtlCol="0">
            <a:spAutoFit/>
          </a:bodyPr>
          <a:lstStyle/>
          <a:p>
            <a:r>
              <a:rPr lang="en-US" dirty="0"/>
              <a:t>Package swap</a:t>
            </a:r>
          </a:p>
        </p:txBody>
      </p:sp>
      <p:cxnSp>
        <p:nvCxnSpPr>
          <p:cNvPr id="36" name="Straight Arrow Connector 35">
            <a:extLst>
              <a:ext uri="{FF2B5EF4-FFF2-40B4-BE49-F238E27FC236}">
                <a16:creationId xmlns:a16="http://schemas.microsoft.com/office/drawing/2014/main" id="{F02E867E-B306-09C4-4F6B-4CBCFCF7343A}"/>
              </a:ext>
            </a:extLst>
          </p:cNvPr>
          <p:cNvCxnSpPr>
            <a:cxnSpLocks/>
          </p:cNvCxnSpPr>
          <p:nvPr/>
        </p:nvCxnSpPr>
        <p:spPr>
          <a:xfrm flipV="1">
            <a:off x="9947756" y="5963690"/>
            <a:ext cx="488727" cy="241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83E4F1C-78FF-0CB9-2E0E-9986C96B3195}"/>
              </a:ext>
            </a:extLst>
          </p:cNvPr>
          <p:cNvGrpSpPr/>
          <p:nvPr/>
        </p:nvGrpSpPr>
        <p:grpSpPr>
          <a:xfrm rot="3058839">
            <a:off x="10740555" y="2504440"/>
            <a:ext cx="566928" cy="262180"/>
            <a:chOff x="826386" y="4077115"/>
            <a:chExt cx="566928" cy="262180"/>
          </a:xfrm>
        </p:grpSpPr>
        <p:cxnSp>
          <p:nvCxnSpPr>
            <p:cNvPr id="49" name="Straight Connector 48">
              <a:extLst>
                <a:ext uri="{FF2B5EF4-FFF2-40B4-BE49-F238E27FC236}">
                  <a16:creationId xmlns:a16="http://schemas.microsoft.com/office/drawing/2014/main" id="{AEC9C64F-ABC1-F630-5CB5-41403BC92E73}"/>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B1D652-1DDD-CBFF-F032-D7DA92796EE8}"/>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BB57B2C7-5CC3-553E-4756-7D65BA5A67A8}"/>
              </a:ext>
            </a:extLst>
          </p:cNvPr>
          <p:cNvSpPr txBox="1"/>
          <p:nvPr/>
        </p:nvSpPr>
        <p:spPr>
          <a:xfrm>
            <a:off x="10889098" y="1165728"/>
            <a:ext cx="983474" cy="923330"/>
          </a:xfrm>
          <a:prstGeom prst="rect">
            <a:avLst/>
          </a:prstGeom>
          <a:noFill/>
        </p:spPr>
        <p:txBody>
          <a:bodyPr wrap="none" rtlCol="0">
            <a:spAutoFit/>
          </a:bodyPr>
          <a:lstStyle/>
          <a:p>
            <a:r>
              <a:rPr lang="en-US" dirty="0"/>
              <a:t>Hold</a:t>
            </a:r>
          </a:p>
          <a:p>
            <a:r>
              <a:rPr lang="en-US" dirty="0"/>
              <a:t>delivery </a:t>
            </a:r>
          </a:p>
          <a:p>
            <a:r>
              <a:rPr lang="en-US" dirty="0"/>
              <a:t>order</a:t>
            </a:r>
          </a:p>
        </p:txBody>
      </p:sp>
      <p:cxnSp>
        <p:nvCxnSpPr>
          <p:cNvPr id="53" name="Straight Arrow Connector 52">
            <a:extLst>
              <a:ext uri="{FF2B5EF4-FFF2-40B4-BE49-F238E27FC236}">
                <a16:creationId xmlns:a16="http://schemas.microsoft.com/office/drawing/2014/main" id="{BAB7D7E4-56A3-139F-CCB5-F22C2C5DEAC8}"/>
              </a:ext>
            </a:extLst>
          </p:cNvPr>
          <p:cNvCxnSpPr>
            <a:cxnSpLocks/>
          </p:cNvCxnSpPr>
          <p:nvPr/>
        </p:nvCxnSpPr>
        <p:spPr>
          <a:xfrm flipH="1">
            <a:off x="11100634" y="2089058"/>
            <a:ext cx="162055" cy="440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4A3D87-67A4-D7AF-59E7-CC3E25DF085B}"/>
              </a:ext>
            </a:extLst>
          </p:cNvPr>
          <p:cNvSpPr txBox="1"/>
          <p:nvPr/>
        </p:nvSpPr>
        <p:spPr>
          <a:xfrm>
            <a:off x="2539793" y="6140011"/>
            <a:ext cx="748923" cy="369332"/>
          </a:xfrm>
          <a:prstGeom prst="rect">
            <a:avLst/>
          </a:prstGeom>
          <a:noFill/>
        </p:spPr>
        <p:txBody>
          <a:bodyPr wrap="none" rtlCol="0">
            <a:spAutoFit/>
          </a:bodyPr>
          <a:lstStyle/>
          <a:p>
            <a:r>
              <a:rPr lang="en-US" dirty="0"/>
              <a:t>Hijack</a:t>
            </a:r>
          </a:p>
        </p:txBody>
      </p:sp>
      <p:cxnSp>
        <p:nvCxnSpPr>
          <p:cNvPr id="58" name="Straight Arrow Connector 57">
            <a:extLst>
              <a:ext uri="{FF2B5EF4-FFF2-40B4-BE49-F238E27FC236}">
                <a16:creationId xmlns:a16="http://schemas.microsoft.com/office/drawing/2014/main" id="{D5039136-EC6E-0AA1-1A0D-553D77F969A8}"/>
              </a:ext>
            </a:extLst>
          </p:cNvPr>
          <p:cNvCxnSpPr>
            <a:cxnSpLocks/>
          </p:cNvCxnSpPr>
          <p:nvPr/>
        </p:nvCxnSpPr>
        <p:spPr>
          <a:xfrm flipH="1" flipV="1">
            <a:off x="2856947" y="5810377"/>
            <a:ext cx="13211" cy="327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44488B8-1A7D-CF98-8DE3-C3F2C78809C7}"/>
              </a:ext>
            </a:extLst>
          </p:cNvPr>
          <p:cNvGrpSpPr/>
          <p:nvPr/>
        </p:nvGrpSpPr>
        <p:grpSpPr>
          <a:xfrm>
            <a:off x="2636886" y="5458744"/>
            <a:ext cx="566928" cy="262180"/>
            <a:chOff x="826386" y="4077115"/>
            <a:chExt cx="566928" cy="262180"/>
          </a:xfrm>
        </p:grpSpPr>
        <p:cxnSp>
          <p:nvCxnSpPr>
            <p:cNvPr id="62" name="Straight Connector 61">
              <a:extLst>
                <a:ext uri="{FF2B5EF4-FFF2-40B4-BE49-F238E27FC236}">
                  <a16:creationId xmlns:a16="http://schemas.microsoft.com/office/drawing/2014/main" id="{713F0F0B-022E-3844-EE9C-1C9B4D6B14F3}"/>
                </a:ext>
              </a:extLst>
            </p:cNvPr>
            <p:cNvCxnSpPr>
              <a:cxnSpLocks/>
            </p:cNvCxnSpPr>
            <p:nvPr/>
          </p:nvCxnSpPr>
          <p:spPr>
            <a:xfrm>
              <a:off x="826386" y="4202993"/>
              <a:ext cx="544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185CC6-4BBF-0545-581F-2EEFCD51FF32}"/>
                </a:ext>
              </a:extLst>
            </p:cNvPr>
            <p:cNvCxnSpPr>
              <a:cxnSpLocks/>
            </p:cNvCxnSpPr>
            <p:nvPr/>
          </p:nvCxnSpPr>
          <p:spPr>
            <a:xfrm flipV="1">
              <a:off x="1393314" y="4077115"/>
              <a:ext cx="0" cy="262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763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F452-A454-B066-E45D-1EE3CBD29144}"/>
              </a:ext>
            </a:extLst>
          </p:cNvPr>
          <p:cNvSpPr>
            <a:spLocks noGrp="1"/>
          </p:cNvSpPr>
          <p:nvPr>
            <p:ph type="title"/>
          </p:nvPr>
        </p:nvSpPr>
        <p:spPr>
          <a:xfrm>
            <a:off x="914400" y="548640"/>
            <a:ext cx="10515600" cy="1325563"/>
          </a:xfrm>
        </p:spPr>
        <p:txBody>
          <a:bodyPr/>
          <a:lstStyle/>
          <a:p>
            <a:r>
              <a:rPr lang="en-US" dirty="0"/>
              <a:t>How can the problem be fixed?</a:t>
            </a:r>
          </a:p>
        </p:txBody>
      </p:sp>
      <p:sp>
        <p:nvSpPr>
          <p:cNvPr id="3" name="Content Placeholder 2">
            <a:extLst>
              <a:ext uri="{FF2B5EF4-FFF2-40B4-BE49-F238E27FC236}">
                <a16:creationId xmlns:a16="http://schemas.microsoft.com/office/drawing/2014/main" id="{3E7605FF-9073-067B-BABF-79303F30E73A}"/>
              </a:ext>
            </a:extLst>
          </p:cNvPr>
          <p:cNvSpPr>
            <a:spLocks noGrp="1"/>
          </p:cNvSpPr>
          <p:nvPr>
            <p:ph idx="1"/>
          </p:nvPr>
        </p:nvSpPr>
        <p:spPr>
          <a:xfrm>
            <a:off x="914400" y="1750176"/>
            <a:ext cx="10515600" cy="4667250"/>
          </a:xfrm>
        </p:spPr>
        <p:txBody>
          <a:bodyPr>
            <a:normAutofit fontScale="92500" lnSpcReduction="20000"/>
          </a:bodyPr>
          <a:lstStyle/>
          <a:p>
            <a:r>
              <a:rPr lang="en-US" dirty="0"/>
              <a:t>Goal:  prevent TAZ/CAMTA from delivering a “grow” message to TEAD</a:t>
            </a:r>
          </a:p>
          <a:p>
            <a:pPr lvl="1"/>
            <a:r>
              <a:rPr lang="en-US" dirty="0"/>
              <a:t>Several different ways this might be accomplished</a:t>
            </a:r>
          </a:p>
          <a:p>
            <a:endParaRPr lang="en-US" dirty="0"/>
          </a:p>
          <a:p>
            <a:r>
              <a:rPr lang="en-US" sz="2400" dirty="0"/>
              <a:t>Option 1:  Prevent TAZ/CAMTA from being made (“Don’t send socks” text)</a:t>
            </a:r>
          </a:p>
          <a:p>
            <a:pPr lvl="1"/>
            <a:r>
              <a:rPr lang="en-US" sz="2000" dirty="0"/>
              <a:t>The bad message never gets made/sent</a:t>
            </a:r>
          </a:p>
          <a:p>
            <a:r>
              <a:rPr lang="en-US" sz="2400" dirty="0"/>
              <a:t>Option 2:  Destroy TAZ/CAMTA before it gets to TEAD (Hijack approach)</a:t>
            </a:r>
          </a:p>
          <a:p>
            <a:r>
              <a:rPr lang="en-US" sz="2400" dirty="0"/>
              <a:t>Option 3:  Get TAZ/CAMTA to respond to the Hippo “stop growing message” or a similar message (Hold delivery approach)</a:t>
            </a:r>
          </a:p>
          <a:p>
            <a:r>
              <a:rPr lang="en-US" sz="2400" dirty="0">
                <a:solidFill>
                  <a:srgbClr val="00B050"/>
                </a:solidFill>
              </a:rPr>
              <a:t>Option 4:  Prevent TAZ/CAMTA from talking to TEAD</a:t>
            </a:r>
            <a:r>
              <a:rPr lang="en-US" sz="2400" dirty="0"/>
              <a:t> (take the socks out of the mail)</a:t>
            </a:r>
          </a:p>
          <a:p>
            <a:r>
              <a:rPr lang="en-US" sz="2400" dirty="0"/>
              <a:t>Option 5:  Shut down other pathways involved in cell growth  (mTOR pathway – e.g., Sirolimus)</a:t>
            </a:r>
          </a:p>
          <a:p>
            <a:r>
              <a:rPr lang="en-US" sz="2400" dirty="0"/>
              <a:t>Backup Option:  Deal with the cells that have gotten the wrong message (deal with the unhappy kid that received socks)</a:t>
            </a:r>
          </a:p>
          <a:p>
            <a:pPr lvl="1"/>
            <a:r>
              <a:rPr lang="en-US" sz="2000" dirty="0"/>
              <a:t>Chemo, immunotherapy, surgery, transplant, ablation, etc. </a:t>
            </a:r>
          </a:p>
        </p:txBody>
      </p:sp>
    </p:spTree>
    <p:extLst>
      <p:ext uri="{BB962C8B-B14F-4D97-AF65-F5344CB8AC3E}">
        <p14:creationId xmlns:p14="http://schemas.microsoft.com/office/powerpoint/2010/main" val="2481947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2673-7E07-86E8-70C4-901A3FFA37E5}"/>
              </a:ext>
            </a:extLst>
          </p:cNvPr>
          <p:cNvSpPr>
            <a:spLocks noGrp="1"/>
          </p:cNvSpPr>
          <p:nvPr>
            <p:ph type="title"/>
          </p:nvPr>
        </p:nvSpPr>
        <p:spPr>
          <a:xfrm>
            <a:off x="914400" y="759418"/>
            <a:ext cx="10515600" cy="1325563"/>
          </a:xfrm>
        </p:spPr>
        <p:txBody>
          <a:bodyPr>
            <a:normAutofit/>
          </a:bodyPr>
          <a:lstStyle/>
          <a:p>
            <a:r>
              <a:rPr lang="en-US" sz="4400" dirty="0"/>
              <a:t>Prevent TAZ/CAMTA from talking to TEAD</a:t>
            </a:r>
            <a:endParaRPr lang="en-US" dirty="0"/>
          </a:p>
        </p:txBody>
      </p:sp>
      <p:sp>
        <p:nvSpPr>
          <p:cNvPr id="3" name="Content Placeholder 2">
            <a:extLst>
              <a:ext uri="{FF2B5EF4-FFF2-40B4-BE49-F238E27FC236}">
                <a16:creationId xmlns:a16="http://schemas.microsoft.com/office/drawing/2014/main" id="{35C69713-B8A0-06BF-7FB0-D87AD15F7FE9}"/>
              </a:ext>
            </a:extLst>
          </p:cNvPr>
          <p:cNvSpPr>
            <a:spLocks noGrp="1"/>
          </p:cNvSpPr>
          <p:nvPr>
            <p:ph idx="1"/>
          </p:nvPr>
        </p:nvSpPr>
        <p:spPr>
          <a:xfrm>
            <a:off x="914400" y="1965325"/>
            <a:ext cx="10515600" cy="4351338"/>
          </a:xfrm>
        </p:spPr>
        <p:txBody>
          <a:bodyPr>
            <a:normAutofit/>
          </a:bodyPr>
          <a:lstStyle/>
          <a:p>
            <a:r>
              <a:rPr lang="en-US" dirty="0"/>
              <a:t>YAP/TAZ, TAZ/CAMTA, and YAP-TFE “talk” to TEAD by binding to TEAD.  </a:t>
            </a:r>
          </a:p>
          <a:p>
            <a:endParaRPr lang="en-US" dirty="0"/>
          </a:p>
          <a:p>
            <a:pPr marL="0" indent="0">
              <a:buNone/>
            </a:pPr>
            <a:endParaRPr lang="en-US" dirty="0"/>
          </a:p>
          <a:p>
            <a:endParaRPr lang="en-US" dirty="0"/>
          </a:p>
          <a:p>
            <a:r>
              <a:rPr lang="en-US" dirty="0"/>
              <a:t>If the binding can be prevented, TEAD won’t “hear” the undesired “grow” message.</a:t>
            </a:r>
          </a:p>
          <a:p>
            <a:endParaRPr lang="en-US" dirty="0"/>
          </a:p>
          <a:p>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C8B1B3EC-8544-268D-B8AB-6A1EF258095F}"/>
              </a:ext>
            </a:extLst>
          </p:cNvPr>
          <p:cNvSpPr/>
          <p:nvPr/>
        </p:nvSpPr>
        <p:spPr>
          <a:xfrm>
            <a:off x="3321581" y="3320572"/>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5" name="Isosceles Triangle 4">
            <a:extLst>
              <a:ext uri="{FF2B5EF4-FFF2-40B4-BE49-F238E27FC236}">
                <a16:creationId xmlns:a16="http://schemas.microsoft.com/office/drawing/2014/main" id="{C3EB6DBE-D3AB-F2B3-FEA0-0D5663CE5D50}"/>
              </a:ext>
            </a:extLst>
          </p:cNvPr>
          <p:cNvSpPr/>
          <p:nvPr/>
        </p:nvSpPr>
        <p:spPr>
          <a:xfrm rot="10974724">
            <a:off x="3698670" y="2873433"/>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9785B6-D65A-C2E4-EC36-EB92E1B68504}"/>
              </a:ext>
            </a:extLst>
          </p:cNvPr>
          <p:cNvSpPr txBox="1"/>
          <p:nvPr/>
        </p:nvSpPr>
        <p:spPr>
          <a:xfrm>
            <a:off x="3279914" y="2468562"/>
            <a:ext cx="1289969" cy="369332"/>
          </a:xfrm>
          <a:prstGeom prst="rect">
            <a:avLst/>
          </a:prstGeom>
          <a:noFill/>
        </p:spPr>
        <p:txBody>
          <a:bodyPr wrap="none" rtlCol="0">
            <a:spAutoFit/>
          </a:bodyPr>
          <a:lstStyle/>
          <a:p>
            <a:r>
              <a:rPr lang="en-US" dirty="0"/>
              <a:t>TAZ/CAMTA</a:t>
            </a:r>
          </a:p>
        </p:txBody>
      </p:sp>
      <p:sp>
        <p:nvSpPr>
          <p:cNvPr id="7" name="Rectangle: Rounded Corners 6">
            <a:extLst>
              <a:ext uri="{FF2B5EF4-FFF2-40B4-BE49-F238E27FC236}">
                <a16:creationId xmlns:a16="http://schemas.microsoft.com/office/drawing/2014/main" id="{5FEA9686-74CA-3C70-B943-36F36A510A3E}"/>
              </a:ext>
            </a:extLst>
          </p:cNvPr>
          <p:cNvSpPr/>
          <p:nvPr/>
        </p:nvSpPr>
        <p:spPr>
          <a:xfrm>
            <a:off x="3210484" y="5648484"/>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8" name="Isosceles Triangle 7">
            <a:extLst>
              <a:ext uri="{FF2B5EF4-FFF2-40B4-BE49-F238E27FC236}">
                <a16:creationId xmlns:a16="http://schemas.microsoft.com/office/drawing/2014/main" id="{8A498A47-240A-F732-3A6A-83C591578315}"/>
              </a:ext>
            </a:extLst>
          </p:cNvPr>
          <p:cNvSpPr/>
          <p:nvPr/>
        </p:nvSpPr>
        <p:spPr>
          <a:xfrm rot="10974724">
            <a:off x="5634804" y="5249316"/>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7FC0FF-82EA-7CE0-3CDF-1D58811EF017}"/>
              </a:ext>
            </a:extLst>
          </p:cNvPr>
          <p:cNvSpPr txBox="1"/>
          <p:nvPr/>
        </p:nvSpPr>
        <p:spPr>
          <a:xfrm>
            <a:off x="5294987" y="4914284"/>
            <a:ext cx="1289969" cy="369332"/>
          </a:xfrm>
          <a:prstGeom prst="rect">
            <a:avLst/>
          </a:prstGeom>
          <a:noFill/>
        </p:spPr>
        <p:txBody>
          <a:bodyPr wrap="none" rtlCol="0">
            <a:spAutoFit/>
          </a:bodyPr>
          <a:lstStyle/>
          <a:p>
            <a:r>
              <a:rPr lang="en-US" dirty="0"/>
              <a:t>TAZ/CAMTA</a:t>
            </a:r>
          </a:p>
        </p:txBody>
      </p:sp>
      <p:pic>
        <p:nvPicPr>
          <p:cNvPr id="13" name="Picture 12">
            <a:extLst>
              <a:ext uri="{FF2B5EF4-FFF2-40B4-BE49-F238E27FC236}">
                <a16:creationId xmlns:a16="http://schemas.microsoft.com/office/drawing/2014/main" id="{39F13F3E-B9D0-6E2A-510E-80700EDACAF9}"/>
              </a:ext>
            </a:extLst>
          </p:cNvPr>
          <p:cNvPicPr>
            <a:picLocks noChangeAspect="1"/>
          </p:cNvPicPr>
          <p:nvPr/>
        </p:nvPicPr>
        <p:blipFill>
          <a:blip r:embed="rId3"/>
          <a:stretch>
            <a:fillRect/>
          </a:stretch>
        </p:blipFill>
        <p:spPr>
          <a:xfrm>
            <a:off x="4544798" y="5218871"/>
            <a:ext cx="750189" cy="677741"/>
          </a:xfrm>
          <a:prstGeom prst="rect">
            <a:avLst/>
          </a:prstGeom>
        </p:spPr>
      </p:pic>
    </p:spTree>
    <p:extLst>
      <p:ext uri="{BB962C8B-B14F-4D97-AF65-F5344CB8AC3E}">
        <p14:creationId xmlns:p14="http://schemas.microsoft.com/office/powerpoint/2010/main" val="183532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8852-C6B0-253B-C16B-E43304750FCD}"/>
              </a:ext>
            </a:extLst>
          </p:cNvPr>
          <p:cNvSpPr>
            <a:spLocks noGrp="1"/>
          </p:cNvSpPr>
          <p:nvPr>
            <p:ph type="title"/>
          </p:nvPr>
        </p:nvSpPr>
        <p:spPr>
          <a:xfrm>
            <a:off x="914400" y="686117"/>
            <a:ext cx="10515600" cy="1325563"/>
          </a:xfrm>
        </p:spPr>
        <p:txBody>
          <a:bodyPr>
            <a:normAutofit/>
          </a:bodyPr>
          <a:lstStyle/>
          <a:p>
            <a:r>
              <a:rPr lang="en-US" dirty="0"/>
              <a:t>Topics</a:t>
            </a:r>
          </a:p>
        </p:txBody>
      </p:sp>
      <p:sp>
        <p:nvSpPr>
          <p:cNvPr id="3" name="Content Placeholder 2">
            <a:extLst>
              <a:ext uri="{FF2B5EF4-FFF2-40B4-BE49-F238E27FC236}">
                <a16:creationId xmlns:a16="http://schemas.microsoft.com/office/drawing/2014/main" id="{0BC05CE5-23DA-9C1B-9F4E-F9C15DBA3145}"/>
              </a:ext>
            </a:extLst>
          </p:cNvPr>
          <p:cNvSpPr>
            <a:spLocks noGrp="1"/>
          </p:cNvSpPr>
          <p:nvPr>
            <p:ph idx="1"/>
          </p:nvPr>
        </p:nvSpPr>
        <p:spPr>
          <a:xfrm>
            <a:off x="914400" y="2011680"/>
            <a:ext cx="10515600" cy="4351338"/>
          </a:xfrm>
        </p:spPr>
        <p:txBody>
          <a:bodyPr>
            <a:normAutofit/>
          </a:bodyPr>
          <a:lstStyle/>
          <a:p>
            <a:r>
              <a:rPr lang="en-US" sz="3600" dirty="0"/>
              <a:t>Background on biological pathways</a:t>
            </a:r>
          </a:p>
          <a:p>
            <a:r>
              <a:rPr lang="en-US" sz="3600" dirty="0"/>
              <a:t>The Hippo pathway and TEAD</a:t>
            </a:r>
          </a:p>
          <a:p>
            <a:r>
              <a:rPr lang="en-US" sz="3600" dirty="0"/>
              <a:t>Why is it important for EHE?</a:t>
            </a:r>
          </a:p>
          <a:p>
            <a:r>
              <a:rPr lang="en-US" sz="3600" dirty="0"/>
              <a:t>Drugs in development</a:t>
            </a:r>
          </a:p>
          <a:p>
            <a:r>
              <a:rPr lang="en-US" sz="3600" dirty="0"/>
              <a:t>Drug development processes</a:t>
            </a:r>
          </a:p>
        </p:txBody>
      </p:sp>
    </p:spTree>
    <p:extLst>
      <p:ext uri="{BB962C8B-B14F-4D97-AF65-F5344CB8AC3E}">
        <p14:creationId xmlns:p14="http://schemas.microsoft.com/office/powerpoint/2010/main" val="239937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EFBB-6CD4-45FA-49CB-4F1EF0641E9A}"/>
              </a:ext>
            </a:extLst>
          </p:cNvPr>
          <p:cNvSpPr>
            <a:spLocks noGrp="1"/>
          </p:cNvSpPr>
          <p:nvPr>
            <p:ph type="title"/>
          </p:nvPr>
        </p:nvSpPr>
        <p:spPr>
          <a:xfrm>
            <a:off x="914400" y="548640"/>
            <a:ext cx="10515600" cy="1325563"/>
          </a:xfrm>
        </p:spPr>
        <p:txBody>
          <a:bodyPr/>
          <a:lstStyle/>
          <a:p>
            <a:r>
              <a:rPr lang="en-US" dirty="0"/>
              <a:t>TEAD Inhibitors</a:t>
            </a:r>
          </a:p>
        </p:txBody>
      </p:sp>
      <p:sp>
        <p:nvSpPr>
          <p:cNvPr id="3" name="Content Placeholder 2">
            <a:extLst>
              <a:ext uri="{FF2B5EF4-FFF2-40B4-BE49-F238E27FC236}">
                <a16:creationId xmlns:a16="http://schemas.microsoft.com/office/drawing/2014/main" id="{3260925F-A3E3-FBAE-F444-7F7A9DCA1E81}"/>
              </a:ext>
            </a:extLst>
          </p:cNvPr>
          <p:cNvSpPr>
            <a:spLocks noGrp="1"/>
          </p:cNvSpPr>
          <p:nvPr>
            <p:ph idx="1"/>
          </p:nvPr>
        </p:nvSpPr>
        <p:spPr>
          <a:xfrm>
            <a:off x="914400" y="1713869"/>
            <a:ext cx="6989064" cy="4351338"/>
          </a:xfrm>
        </p:spPr>
        <p:txBody>
          <a:bodyPr/>
          <a:lstStyle/>
          <a:p>
            <a:r>
              <a:rPr lang="en-US" dirty="0"/>
              <a:t>An “inhibitor” is a substance that slows or stops the activity of something else</a:t>
            </a:r>
          </a:p>
          <a:p>
            <a:r>
              <a:rPr lang="en-US" dirty="0"/>
              <a:t>A TEAD inhibitor slows or stops TEAD from doing its thing (slows or stops TEAD from activating genes that cause cell growth)</a:t>
            </a:r>
          </a:p>
          <a:p>
            <a:r>
              <a:rPr lang="en-US" dirty="0"/>
              <a:t>There is a type of inhibitor called a “protein-protein interaction disruptor” (PPID) that binds to a protein (such as TEAD) and disrupts its ability to interact with another protein (such as TAZ or YAP)</a:t>
            </a:r>
          </a:p>
          <a:p>
            <a:endParaRPr lang="en-US" dirty="0"/>
          </a:p>
        </p:txBody>
      </p:sp>
      <p:sp>
        <p:nvSpPr>
          <p:cNvPr id="4" name="Rectangle: Rounded Corners 3">
            <a:extLst>
              <a:ext uri="{FF2B5EF4-FFF2-40B4-BE49-F238E27FC236}">
                <a16:creationId xmlns:a16="http://schemas.microsoft.com/office/drawing/2014/main" id="{4E1D97A5-8A36-A269-0785-2ED9E75D1CC0}"/>
              </a:ext>
            </a:extLst>
          </p:cNvPr>
          <p:cNvSpPr/>
          <p:nvPr/>
        </p:nvSpPr>
        <p:spPr>
          <a:xfrm>
            <a:off x="8397154" y="2907345"/>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5" name="Isosceles Triangle 4">
            <a:extLst>
              <a:ext uri="{FF2B5EF4-FFF2-40B4-BE49-F238E27FC236}">
                <a16:creationId xmlns:a16="http://schemas.microsoft.com/office/drawing/2014/main" id="{930CE4AC-F17C-545C-2F80-10517715752D}"/>
              </a:ext>
            </a:extLst>
          </p:cNvPr>
          <p:cNvSpPr/>
          <p:nvPr/>
        </p:nvSpPr>
        <p:spPr>
          <a:xfrm rot="10800000">
            <a:off x="8669084" y="2447098"/>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CE6FEB-71B2-BE4F-C408-3ED1687AD5C3}"/>
              </a:ext>
            </a:extLst>
          </p:cNvPr>
          <p:cNvSpPr txBox="1"/>
          <p:nvPr/>
        </p:nvSpPr>
        <p:spPr>
          <a:xfrm>
            <a:off x="8329267" y="2112066"/>
            <a:ext cx="1289969" cy="369332"/>
          </a:xfrm>
          <a:prstGeom prst="rect">
            <a:avLst/>
          </a:prstGeom>
          <a:noFill/>
        </p:spPr>
        <p:txBody>
          <a:bodyPr wrap="none" rtlCol="0">
            <a:spAutoFit/>
          </a:bodyPr>
          <a:lstStyle/>
          <a:p>
            <a:r>
              <a:rPr lang="en-US" dirty="0"/>
              <a:t>TAZ/CAMTA</a:t>
            </a:r>
          </a:p>
        </p:txBody>
      </p:sp>
      <p:sp>
        <p:nvSpPr>
          <p:cNvPr id="7" name="TextBox 6">
            <a:extLst>
              <a:ext uri="{FF2B5EF4-FFF2-40B4-BE49-F238E27FC236}">
                <a16:creationId xmlns:a16="http://schemas.microsoft.com/office/drawing/2014/main" id="{3FE25BA2-F81F-BC2C-BA0B-6370A7496836}"/>
              </a:ext>
            </a:extLst>
          </p:cNvPr>
          <p:cNvSpPr txBox="1"/>
          <p:nvPr/>
        </p:nvSpPr>
        <p:spPr>
          <a:xfrm>
            <a:off x="8348635" y="1548555"/>
            <a:ext cx="1197764" cy="461665"/>
          </a:xfrm>
          <a:prstGeom prst="rect">
            <a:avLst/>
          </a:prstGeom>
          <a:noFill/>
        </p:spPr>
        <p:txBody>
          <a:bodyPr wrap="none" rtlCol="0">
            <a:spAutoFit/>
          </a:bodyPr>
          <a:lstStyle/>
          <a:p>
            <a:r>
              <a:rPr lang="en-US" sz="2400" dirty="0"/>
              <a:t>No PPID</a:t>
            </a:r>
          </a:p>
        </p:txBody>
      </p:sp>
      <p:sp>
        <p:nvSpPr>
          <p:cNvPr id="8" name="TextBox 7">
            <a:extLst>
              <a:ext uri="{FF2B5EF4-FFF2-40B4-BE49-F238E27FC236}">
                <a16:creationId xmlns:a16="http://schemas.microsoft.com/office/drawing/2014/main" id="{CEB70D69-D49C-9858-74C4-9B2CAFF89130}"/>
              </a:ext>
            </a:extLst>
          </p:cNvPr>
          <p:cNvSpPr txBox="1"/>
          <p:nvPr/>
        </p:nvSpPr>
        <p:spPr>
          <a:xfrm>
            <a:off x="8434167" y="3864138"/>
            <a:ext cx="1446230" cy="461665"/>
          </a:xfrm>
          <a:prstGeom prst="rect">
            <a:avLst/>
          </a:prstGeom>
          <a:noFill/>
        </p:spPr>
        <p:txBody>
          <a:bodyPr wrap="none" rtlCol="0">
            <a:spAutoFit/>
          </a:bodyPr>
          <a:lstStyle/>
          <a:p>
            <a:r>
              <a:rPr lang="en-US" sz="2400" dirty="0"/>
              <a:t>With PPID</a:t>
            </a:r>
          </a:p>
        </p:txBody>
      </p:sp>
      <p:sp>
        <p:nvSpPr>
          <p:cNvPr id="9" name="Rectangle: Rounded Corners 8">
            <a:extLst>
              <a:ext uri="{FF2B5EF4-FFF2-40B4-BE49-F238E27FC236}">
                <a16:creationId xmlns:a16="http://schemas.microsoft.com/office/drawing/2014/main" id="{758FE584-B511-38AB-B131-B2B20855EA98}"/>
              </a:ext>
            </a:extLst>
          </p:cNvPr>
          <p:cNvSpPr/>
          <p:nvPr/>
        </p:nvSpPr>
        <p:spPr>
          <a:xfrm>
            <a:off x="8586227" y="5727772"/>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10" name="Isosceles Triangle 9">
            <a:extLst>
              <a:ext uri="{FF2B5EF4-FFF2-40B4-BE49-F238E27FC236}">
                <a16:creationId xmlns:a16="http://schemas.microsoft.com/office/drawing/2014/main" id="{6F3F0615-E848-62F9-AE14-06F88D97FAB6}"/>
              </a:ext>
            </a:extLst>
          </p:cNvPr>
          <p:cNvSpPr/>
          <p:nvPr/>
        </p:nvSpPr>
        <p:spPr>
          <a:xfrm rot="10800000">
            <a:off x="8827052" y="4708928"/>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A4841A7-3072-A6CB-203D-59C26EDD9ECC}"/>
              </a:ext>
            </a:extLst>
          </p:cNvPr>
          <p:cNvSpPr txBox="1"/>
          <p:nvPr/>
        </p:nvSpPr>
        <p:spPr>
          <a:xfrm>
            <a:off x="8434167" y="4412389"/>
            <a:ext cx="1289969" cy="369332"/>
          </a:xfrm>
          <a:prstGeom prst="rect">
            <a:avLst/>
          </a:prstGeom>
          <a:noFill/>
        </p:spPr>
        <p:txBody>
          <a:bodyPr wrap="none" rtlCol="0">
            <a:spAutoFit/>
          </a:bodyPr>
          <a:lstStyle/>
          <a:p>
            <a:r>
              <a:rPr lang="en-US" dirty="0"/>
              <a:t>TAZ/CAMTA</a:t>
            </a:r>
          </a:p>
        </p:txBody>
      </p:sp>
      <p:sp>
        <p:nvSpPr>
          <p:cNvPr id="14" name="Speech Bubble: Oval 13">
            <a:extLst>
              <a:ext uri="{FF2B5EF4-FFF2-40B4-BE49-F238E27FC236}">
                <a16:creationId xmlns:a16="http://schemas.microsoft.com/office/drawing/2014/main" id="{B3BF4A33-B3ED-4B4C-248E-23077F18CFD3}"/>
              </a:ext>
            </a:extLst>
          </p:cNvPr>
          <p:cNvSpPr/>
          <p:nvPr/>
        </p:nvSpPr>
        <p:spPr>
          <a:xfrm>
            <a:off x="9711453" y="2182408"/>
            <a:ext cx="1246894" cy="597980"/>
          </a:xfrm>
          <a:prstGeom prst="wedgeEllipseCallout">
            <a:avLst>
              <a:gd name="adj1" fmla="val -91234"/>
              <a:gd name="adj2" fmla="val 28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15" name="Speech Bubble: Oval 14">
            <a:extLst>
              <a:ext uri="{FF2B5EF4-FFF2-40B4-BE49-F238E27FC236}">
                <a16:creationId xmlns:a16="http://schemas.microsoft.com/office/drawing/2014/main" id="{4F404299-F040-9412-74F8-D0ED3E735521}"/>
              </a:ext>
            </a:extLst>
          </p:cNvPr>
          <p:cNvSpPr/>
          <p:nvPr/>
        </p:nvSpPr>
        <p:spPr>
          <a:xfrm>
            <a:off x="10092453" y="2844562"/>
            <a:ext cx="1246894" cy="597980"/>
          </a:xfrm>
          <a:prstGeom prst="wedgeEllipseCallout">
            <a:avLst>
              <a:gd name="adj1" fmla="val -91234"/>
              <a:gd name="adj2" fmla="val 28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OK</a:t>
            </a:r>
          </a:p>
        </p:txBody>
      </p:sp>
      <p:sp>
        <p:nvSpPr>
          <p:cNvPr id="16" name="Speech Bubble: Oval 15">
            <a:extLst>
              <a:ext uri="{FF2B5EF4-FFF2-40B4-BE49-F238E27FC236}">
                <a16:creationId xmlns:a16="http://schemas.microsoft.com/office/drawing/2014/main" id="{A8A2138A-CC3A-BBAD-5C9F-0CF4ACF6C708}"/>
              </a:ext>
            </a:extLst>
          </p:cNvPr>
          <p:cNvSpPr/>
          <p:nvPr/>
        </p:nvSpPr>
        <p:spPr>
          <a:xfrm>
            <a:off x="9791696" y="4531892"/>
            <a:ext cx="1246894" cy="597980"/>
          </a:xfrm>
          <a:prstGeom prst="wedgeEllipseCallout">
            <a:avLst>
              <a:gd name="adj1" fmla="val -91234"/>
              <a:gd name="adj2" fmla="val 28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17" name="Speech Bubble: Oval 16">
            <a:extLst>
              <a:ext uri="{FF2B5EF4-FFF2-40B4-BE49-F238E27FC236}">
                <a16:creationId xmlns:a16="http://schemas.microsoft.com/office/drawing/2014/main" id="{FC89208B-146C-1CAD-204C-C7504DDAA708}"/>
              </a:ext>
            </a:extLst>
          </p:cNvPr>
          <p:cNvSpPr/>
          <p:nvPr/>
        </p:nvSpPr>
        <p:spPr>
          <a:xfrm>
            <a:off x="10296271" y="5508000"/>
            <a:ext cx="1246894" cy="597980"/>
          </a:xfrm>
          <a:prstGeom prst="wedgeEllipseCallout">
            <a:avLst>
              <a:gd name="adj1" fmla="val -91234"/>
              <a:gd name="adj2" fmla="val 28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p>
        </p:txBody>
      </p:sp>
      <p:sp>
        <p:nvSpPr>
          <p:cNvPr id="18" name="Oval 17">
            <a:extLst>
              <a:ext uri="{FF2B5EF4-FFF2-40B4-BE49-F238E27FC236}">
                <a16:creationId xmlns:a16="http://schemas.microsoft.com/office/drawing/2014/main" id="{7B94A4F4-8B7F-BB4B-4F8F-4596592A9C1E}"/>
              </a:ext>
            </a:extLst>
          </p:cNvPr>
          <p:cNvSpPr/>
          <p:nvPr/>
        </p:nvSpPr>
        <p:spPr>
          <a:xfrm>
            <a:off x="8637140" y="5508000"/>
            <a:ext cx="1084118" cy="2989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PPID</a:t>
            </a:r>
          </a:p>
        </p:txBody>
      </p:sp>
    </p:spTree>
    <p:extLst>
      <p:ext uri="{BB962C8B-B14F-4D97-AF65-F5344CB8AC3E}">
        <p14:creationId xmlns:p14="http://schemas.microsoft.com/office/powerpoint/2010/main" val="3616522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E545-4DE1-F885-9C1F-25302562DA31}"/>
              </a:ext>
            </a:extLst>
          </p:cNvPr>
          <p:cNvSpPr>
            <a:spLocks noGrp="1"/>
          </p:cNvSpPr>
          <p:nvPr>
            <p:ph type="title"/>
          </p:nvPr>
        </p:nvSpPr>
        <p:spPr>
          <a:xfrm>
            <a:off x="914400" y="731520"/>
            <a:ext cx="10515600" cy="1325563"/>
          </a:xfrm>
        </p:spPr>
        <p:txBody>
          <a:bodyPr>
            <a:normAutofit/>
          </a:bodyPr>
          <a:lstStyle/>
          <a:p>
            <a:r>
              <a:rPr lang="en-US" sz="4000" dirty="0"/>
              <a:t>TEAD inhibitor fixes the broken Hippo pathway</a:t>
            </a:r>
          </a:p>
        </p:txBody>
      </p:sp>
      <p:sp>
        <p:nvSpPr>
          <p:cNvPr id="4" name="Oval 3">
            <a:extLst>
              <a:ext uri="{FF2B5EF4-FFF2-40B4-BE49-F238E27FC236}">
                <a16:creationId xmlns:a16="http://schemas.microsoft.com/office/drawing/2014/main" id="{3B9E8795-628B-A6AE-39CD-3DFEA308D609}"/>
              </a:ext>
            </a:extLst>
          </p:cNvPr>
          <p:cNvSpPr/>
          <p:nvPr/>
        </p:nvSpPr>
        <p:spPr>
          <a:xfrm>
            <a:off x="4575188" y="1838680"/>
            <a:ext cx="6702412" cy="45394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48C53E-F85C-4665-CE4E-F63DDEAD3595}"/>
              </a:ext>
            </a:extLst>
          </p:cNvPr>
          <p:cNvSpPr/>
          <p:nvPr/>
        </p:nvSpPr>
        <p:spPr>
          <a:xfrm>
            <a:off x="4983790" y="3556475"/>
            <a:ext cx="3205913" cy="233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7">
            <a:extLst>
              <a:ext uri="{FF2B5EF4-FFF2-40B4-BE49-F238E27FC236}">
                <a16:creationId xmlns:a16="http://schemas.microsoft.com/office/drawing/2014/main" id="{7C88C614-99F1-B026-1404-1EE9AB5D662E}"/>
              </a:ext>
            </a:extLst>
          </p:cNvPr>
          <p:cNvSpPr/>
          <p:nvPr/>
        </p:nvSpPr>
        <p:spPr>
          <a:xfrm>
            <a:off x="6356022" y="2148925"/>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MST1/2</a:t>
            </a:r>
          </a:p>
        </p:txBody>
      </p:sp>
      <p:sp>
        <p:nvSpPr>
          <p:cNvPr id="14" name="Rectangle: Rounded Corners 13">
            <a:extLst>
              <a:ext uri="{FF2B5EF4-FFF2-40B4-BE49-F238E27FC236}">
                <a16:creationId xmlns:a16="http://schemas.microsoft.com/office/drawing/2014/main" id="{4F72942E-0DB6-B9B3-45A3-C66F4D2A149A}"/>
              </a:ext>
            </a:extLst>
          </p:cNvPr>
          <p:cNvSpPr/>
          <p:nvPr/>
        </p:nvSpPr>
        <p:spPr>
          <a:xfrm>
            <a:off x="8393995" y="2386587"/>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LATS1/2</a:t>
            </a:r>
          </a:p>
        </p:txBody>
      </p:sp>
      <p:sp>
        <p:nvSpPr>
          <p:cNvPr id="15" name="Rectangle: Rounded Corners 14">
            <a:extLst>
              <a:ext uri="{FF2B5EF4-FFF2-40B4-BE49-F238E27FC236}">
                <a16:creationId xmlns:a16="http://schemas.microsoft.com/office/drawing/2014/main" id="{9FBCF8A1-2261-272F-1443-8BA804462208}"/>
              </a:ext>
            </a:extLst>
          </p:cNvPr>
          <p:cNvSpPr/>
          <p:nvPr/>
        </p:nvSpPr>
        <p:spPr>
          <a:xfrm>
            <a:off x="9190518" y="3566022"/>
            <a:ext cx="1600488" cy="617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14-3-3</a:t>
            </a:r>
          </a:p>
        </p:txBody>
      </p:sp>
      <p:sp>
        <p:nvSpPr>
          <p:cNvPr id="19" name="TextBox 18">
            <a:extLst>
              <a:ext uri="{FF2B5EF4-FFF2-40B4-BE49-F238E27FC236}">
                <a16:creationId xmlns:a16="http://schemas.microsoft.com/office/drawing/2014/main" id="{134D9033-6C5B-01ED-6C92-7E73C5F4047F}"/>
              </a:ext>
            </a:extLst>
          </p:cNvPr>
          <p:cNvSpPr txBox="1"/>
          <p:nvPr/>
        </p:nvSpPr>
        <p:spPr>
          <a:xfrm flipH="1">
            <a:off x="639063" y="1838680"/>
            <a:ext cx="3936125" cy="4154984"/>
          </a:xfrm>
          <a:prstGeom prst="rect">
            <a:avLst/>
          </a:prstGeom>
          <a:noFill/>
        </p:spPr>
        <p:txBody>
          <a:bodyPr wrap="square" rtlCol="0">
            <a:spAutoFit/>
          </a:bodyPr>
          <a:lstStyle/>
          <a:p>
            <a:pPr marL="342900" indent="-342900">
              <a:buAutoNum type="arabicPeriod"/>
            </a:pPr>
            <a:r>
              <a:rPr lang="en-US" sz="2400" dirty="0">
                <a:solidFill>
                  <a:srgbClr val="00B050"/>
                </a:solidFill>
              </a:rPr>
              <a:t>Ignoring the Hippo  “stop” message, TAZ/CAMTA travels to the nucleus and </a:t>
            </a:r>
            <a:r>
              <a:rPr lang="en-US" sz="2400" u="sng" dirty="0">
                <a:solidFill>
                  <a:srgbClr val="00B050"/>
                </a:solidFill>
              </a:rPr>
              <a:t>tries to</a:t>
            </a:r>
            <a:r>
              <a:rPr lang="en-US" sz="2400" dirty="0">
                <a:solidFill>
                  <a:srgbClr val="00B050"/>
                </a:solidFill>
              </a:rPr>
              <a:t> deliver a “grow” message to </a:t>
            </a:r>
            <a:r>
              <a:rPr lang="en-US" sz="2400" dirty="0">
                <a:solidFill>
                  <a:srgbClr val="FF0000"/>
                </a:solidFill>
              </a:rPr>
              <a:t>TEAD</a:t>
            </a:r>
            <a:r>
              <a:rPr lang="en-US" sz="2400" dirty="0">
                <a:solidFill>
                  <a:srgbClr val="00B050"/>
                </a:solidFill>
              </a:rPr>
              <a:t>.</a:t>
            </a:r>
          </a:p>
          <a:p>
            <a:pPr marL="342900" indent="-342900">
              <a:buAutoNum type="arabicPeriod"/>
            </a:pPr>
            <a:endParaRPr lang="en-US" sz="2400" dirty="0">
              <a:solidFill>
                <a:srgbClr val="00B050"/>
              </a:solidFill>
            </a:endParaRPr>
          </a:p>
          <a:p>
            <a:pPr marL="342900" indent="-342900">
              <a:buAutoNum type="arabicPeriod"/>
            </a:pPr>
            <a:r>
              <a:rPr lang="en-US" sz="2400" dirty="0"/>
              <a:t>The inhibitor prevents TEAD from hearing the TAZ/CAMTA “grow” message.  The EHE cell stops growing and/or dies.</a:t>
            </a:r>
          </a:p>
        </p:txBody>
      </p:sp>
      <p:cxnSp>
        <p:nvCxnSpPr>
          <p:cNvPr id="7" name="Straight Arrow Connector 6">
            <a:extLst>
              <a:ext uri="{FF2B5EF4-FFF2-40B4-BE49-F238E27FC236}">
                <a16:creationId xmlns:a16="http://schemas.microsoft.com/office/drawing/2014/main" id="{3A17B5B4-0E8E-0D8F-7618-D97E6CD095BC}"/>
              </a:ext>
            </a:extLst>
          </p:cNvPr>
          <p:cNvCxnSpPr/>
          <p:nvPr/>
        </p:nvCxnSpPr>
        <p:spPr>
          <a:xfrm>
            <a:off x="7956510" y="2386587"/>
            <a:ext cx="437485" cy="276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Speech Bubble: Oval 17">
            <a:extLst>
              <a:ext uri="{FF2B5EF4-FFF2-40B4-BE49-F238E27FC236}">
                <a16:creationId xmlns:a16="http://schemas.microsoft.com/office/drawing/2014/main" id="{64ACD693-4CB4-3B19-3124-5B7ADD2B7C71}"/>
              </a:ext>
            </a:extLst>
          </p:cNvPr>
          <p:cNvSpPr/>
          <p:nvPr/>
        </p:nvSpPr>
        <p:spPr>
          <a:xfrm>
            <a:off x="8070589" y="1708457"/>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0" name="Speech Bubble: Oval 19">
            <a:extLst>
              <a:ext uri="{FF2B5EF4-FFF2-40B4-BE49-F238E27FC236}">
                <a16:creationId xmlns:a16="http://schemas.microsoft.com/office/drawing/2014/main" id="{FE0576FF-E2DC-1655-8D31-5E21A8EE9740}"/>
              </a:ext>
            </a:extLst>
          </p:cNvPr>
          <p:cNvSpPr/>
          <p:nvPr/>
        </p:nvSpPr>
        <p:spPr>
          <a:xfrm>
            <a:off x="10102872" y="2050303"/>
            <a:ext cx="1246894" cy="597980"/>
          </a:xfrm>
          <a:prstGeom prst="wedgeEllipseCallout">
            <a:avLst>
              <a:gd name="adj1" fmla="val -61900"/>
              <a:gd name="adj2" fmla="val 25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sp>
        <p:nvSpPr>
          <p:cNvPr id="21" name="Speech Bubble: Oval 20">
            <a:extLst>
              <a:ext uri="{FF2B5EF4-FFF2-40B4-BE49-F238E27FC236}">
                <a16:creationId xmlns:a16="http://schemas.microsoft.com/office/drawing/2014/main" id="{DB6469CE-8E27-797D-DA24-4A6BC223E0C9}"/>
              </a:ext>
            </a:extLst>
          </p:cNvPr>
          <p:cNvSpPr/>
          <p:nvPr/>
        </p:nvSpPr>
        <p:spPr>
          <a:xfrm>
            <a:off x="10102872" y="4407552"/>
            <a:ext cx="2012499" cy="1318772"/>
          </a:xfrm>
          <a:prstGeom prst="wedgeEllipseCallout">
            <a:avLst>
              <a:gd name="adj1" fmla="val -66754"/>
              <a:gd name="adj2" fmla="val -6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don’t see anyone to shush</a:t>
            </a:r>
          </a:p>
        </p:txBody>
      </p:sp>
      <p:pic>
        <p:nvPicPr>
          <p:cNvPr id="3" name="Picture 2">
            <a:extLst>
              <a:ext uri="{FF2B5EF4-FFF2-40B4-BE49-F238E27FC236}">
                <a16:creationId xmlns:a16="http://schemas.microsoft.com/office/drawing/2014/main" id="{CBCE47AF-5320-8DE0-6ED9-9920C7CC8BD0}"/>
              </a:ext>
            </a:extLst>
          </p:cNvPr>
          <p:cNvPicPr>
            <a:picLocks noChangeAspect="1"/>
          </p:cNvPicPr>
          <p:nvPr/>
        </p:nvPicPr>
        <p:blipFill>
          <a:blip r:embed="rId3"/>
          <a:stretch>
            <a:fillRect/>
          </a:stretch>
        </p:blipFill>
        <p:spPr>
          <a:xfrm rot="5106911">
            <a:off x="6733227" y="5130788"/>
            <a:ext cx="259842" cy="904904"/>
          </a:xfrm>
          <a:prstGeom prst="rect">
            <a:avLst/>
          </a:prstGeom>
        </p:spPr>
      </p:pic>
      <p:sp>
        <p:nvSpPr>
          <p:cNvPr id="11" name="Isosceles Triangle 10">
            <a:extLst>
              <a:ext uri="{FF2B5EF4-FFF2-40B4-BE49-F238E27FC236}">
                <a16:creationId xmlns:a16="http://schemas.microsoft.com/office/drawing/2014/main" id="{A491B48F-7B76-3F3B-8304-530815B35C22}"/>
              </a:ext>
            </a:extLst>
          </p:cNvPr>
          <p:cNvSpPr/>
          <p:nvPr/>
        </p:nvSpPr>
        <p:spPr>
          <a:xfrm rot="10974724">
            <a:off x="6005262" y="3974763"/>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peech Bubble: Oval 22">
            <a:extLst>
              <a:ext uri="{FF2B5EF4-FFF2-40B4-BE49-F238E27FC236}">
                <a16:creationId xmlns:a16="http://schemas.microsoft.com/office/drawing/2014/main" id="{B03A3172-B693-EA7A-5236-D35C3D8A4604}"/>
              </a:ext>
            </a:extLst>
          </p:cNvPr>
          <p:cNvSpPr/>
          <p:nvPr/>
        </p:nvSpPr>
        <p:spPr>
          <a:xfrm>
            <a:off x="4674019" y="3903208"/>
            <a:ext cx="1246894" cy="597980"/>
          </a:xfrm>
          <a:prstGeom prst="wedgeEllipseCallout">
            <a:avLst>
              <a:gd name="adj1" fmla="val 66781"/>
              <a:gd name="adj2" fmla="val 142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a:t>
            </a:r>
          </a:p>
        </p:txBody>
      </p:sp>
      <p:sp>
        <p:nvSpPr>
          <p:cNvPr id="26" name="TextBox 25">
            <a:extLst>
              <a:ext uri="{FF2B5EF4-FFF2-40B4-BE49-F238E27FC236}">
                <a16:creationId xmlns:a16="http://schemas.microsoft.com/office/drawing/2014/main" id="{B0BD5823-5E45-5387-5F4E-243722ECA96A}"/>
              </a:ext>
            </a:extLst>
          </p:cNvPr>
          <p:cNvSpPr txBox="1"/>
          <p:nvPr/>
        </p:nvSpPr>
        <p:spPr>
          <a:xfrm>
            <a:off x="5591143" y="3650879"/>
            <a:ext cx="1289969" cy="369332"/>
          </a:xfrm>
          <a:prstGeom prst="rect">
            <a:avLst/>
          </a:prstGeom>
          <a:noFill/>
        </p:spPr>
        <p:txBody>
          <a:bodyPr wrap="none" rtlCol="0">
            <a:spAutoFit/>
          </a:bodyPr>
          <a:lstStyle/>
          <a:p>
            <a:r>
              <a:rPr lang="en-US" dirty="0"/>
              <a:t>TAZ/CAMTA</a:t>
            </a:r>
          </a:p>
        </p:txBody>
      </p:sp>
      <p:grpSp>
        <p:nvGrpSpPr>
          <p:cNvPr id="36" name="Group 35">
            <a:extLst>
              <a:ext uri="{FF2B5EF4-FFF2-40B4-BE49-F238E27FC236}">
                <a16:creationId xmlns:a16="http://schemas.microsoft.com/office/drawing/2014/main" id="{4584E487-9854-FAF3-C530-81697F970437}"/>
              </a:ext>
            </a:extLst>
          </p:cNvPr>
          <p:cNvGrpSpPr/>
          <p:nvPr/>
        </p:nvGrpSpPr>
        <p:grpSpPr>
          <a:xfrm>
            <a:off x="7587070" y="3062340"/>
            <a:ext cx="1256981" cy="712632"/>
            <a:chOff x="7633272" y="3044593"/>
            <a:chExt cx="1256981" cy="712632"/>
          </a:xfrm>
        </p:grpSpPr>
        <p:sp>
          <p:nvSpPr>
            <p:cNvPr id="27" name="Isosceles Triangle 26">
              <a:extLst>
                <a:ext uri="{FF2B5EF4-FFF2-40B4-BE49-F238E27FC236}">
                  <a16:creationId xmlns:a16="http://schemas.microsoft.com/office/drawing/2014/main" id="{428B3300-E19A-D759-E670-1D7DFB1C8FB4}"/>
                </a:ext>
              </a:extLst>
            </p:cNvPr>
            <p:cNvSpPr/>
            <p:nvPr/>
          </p:nvSpPr>
          <p:spPr>
            <a:xfrm rot="10997673">
              <a:off x="7633272" y="3190103"/>
              <a:ext cx="621792" cy="56712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hand with middle finger up&#10;&#10;Description automatically generated with low confidence">
              <a:extLst>
                <a:ext uri="{FF2B5EF4-FFF2-40B4-BE49-F238E27FC236}">
                  <a16:creationId xmlns:a16="http://schemas.microsoft.com/office/drawing/2014/main" id="{8A66279F-AC7C-6F8D-F553-67E3F978B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995" y="3044593"/>
              <a:ext cx="540258" cy="540258"/>
            </a:xfrm>
            <a:prstGeom prst="rect">
              <a:avLst/>
            </a:prstGeom>
          </p:spPr>
        </p:pic>
        <p:cxnSp>
          <p:nvCxnSpPr>
            <p:cNvPr id="31" name="Straight Connector 30">
              <a:extLst>
                <a:ext uri="{FF2B5EF4-FFF2-40B4-BE49-F238E27FC236}">
                  <a16:creationId xmlns:a16="http://schemas.microsoft.com/office/drawing/2014/main" id="{13741D28-C150-1B52-76E3-2144963907B8}"/>
                </a:ext>
              </a:extLst>
            </p:cNvPr>
            <p:cNvCxnSpPr>
              <a:stCxn id="27" idx="1"/>
            </p:cNvCxnSpPr>
            <p:nvPr/>
          </p:nvCxnSpPr>
          <p:spPr>
            <a:xfrm>
              <a:off x="8099359" y="3482597"/>
              <a:ext cx="250636" cy="145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4A7123-22F0-5134-69A2-A9662902A754}"/>
                </a:ext>
              </a:extLst>
            </p:cNvPr>
            <p:cNvCxnSpPr>
              <a:cxnSpLocks/>
            </p:cNvCxnSpPr>
            <p:nvPr/>
          </p:nvCxnSpPr>
          <p:spPr>
            <a:xfrm flipV="1">
              <a:off x="8315253" y="3548275"/>
              <a:ext cx="304871" cy="75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F86C8D8-9CFC-381B-304A-710952C31CCE}"/>
              </a:ext>
            </a:extLst>
          </p:cNvPr>
          <p:cNvSpPr txBox="1"/>
          <p:nvPr/>
        </p:nvSpPr>
        <p:spPr>
          <a:xfrm>
            <a:off x="7119690" y="2903307"/>
            <a:ext cx="1289969" cy="369332"/>
          </a:xfrm>
          <a:prstGeom prst="rect">
            <a:avLst/>
          </a:prstGeom>
          <a:noFill/>
        </p:spPr>
        <p:txBody>
          <a:bodyPr wrap="none" rtlCol="0">
            <a:spAutoFit/>
          </a:bodyPr>
          <a:lstStyle/>
          <a:p>
            <a:r>
              <a:rPr lang="en-US" dirty="0"/>
              <a:t>TAZ/CAMTA</a:t>
            </a:r>
          </a:p>
        </p:txBody>
      </p:sp>
      <p:cxnSp>
        <p:nvCxnSpPr>
          <p:cNvPr id="39" name="Straight Arrow Connector 38">
            <a:extLst>
              <a:ext uri="{FF2B5EF4-FFF2-40B4-BE49-F238E27FC236}">
                <a16:creationId xmlns:a16="http://schemas.microsoft.com/office/drawing/2014/main" id="{EDC2AA4B-90C5-5788-1CD0-1DE2AC86F1EA}"/>
              </a:ext>
            </a:extLst>
          </p:cNvPr>
          <p:cNvCxnSpPr/>
          <p:nvPr/>
        </p:nvCxnSpPr>
        <p:spPr>
          <a:xfrm flipH="1">
            <a:off x="6913342" y="3500344"/>
            <a:ext cx="657945" cy="38622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5FE57EC-859F-9480-243B-B68CC2BB9C87}"/>
              </a:ext>
            </a:extLst>
          </p:cNvPr>
          <p:cNvSpPr/>
          <p:nvPr/>
        </p:nvSpPr>
        <p:spPr>
          <a:xfrm>
            <a:off x="5614976" y="4862878"/>
            <a:ext cx="1199563" cy="4962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TEAD</a:t>
            </a:r>
          </a:p>
        </p:txBody>
      </p:sp>
      <p:sp>
        <p:nvSpPr>
          <p:cNvPr id="9" name="Speech Bubble: Oval 8">
            <a:extLst>
              <a:ext uri="{FF2B5EF4-FFF2-40B4-BE49-F238E27FC236}">
                <a16:creationId xmlns:a16="http://schemas.microsoft.com/office/drawing/2014/main" id="{50C98FDA-986F-64AE-6D7F-8D09F6725CEC}"/>
              </a:ext>
            </a:extLst>
          </p:cNvPr>
          <p:cNvSpPr/>
          <p:nvPr/>
        </p:nvSpPr>
        <p:spPr>
          <a:xfrm>
            <a:off x="7325020" y="4643106"/>
            <a:ext cx="1246894" cy="597980"/>
          </a:xfrm>
          <a:prstGeom prst="wedgeEllipseCallout">
            <a:avLst>
              <a:gd name="adj1" fmla="val -91234"/>
              <a:gd name="adj2" fmla="val 28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p>
        </p:txBody>
      </p:sp>
      <p:sp>
        <p:nvSpPr>
          <p:cNvPr id="12" name="Oval 11">
            <a:extLst>
              <a:ext uri="{FF2B5EF4-FFF2-40B4-BE49-F238E27FC236}">
                <a16:creationId xmlns:a16="http://schemas.microsoft.com/office/drawing/2014/main" id="{93576717-7C22-9DC8-D904-D61029B38F6F}"/>
              </a:ext>
            </a:extLst>
          </p:cNvPr>
          <p:cNvSpPr/>
          <p:nvPr/>
        </p:nvSpPr>
        <p:spPr>
          <a:xfrm>
            <a:off x="5665889" y="4643106"/>
            <a:ext cx="1084118" cy="2989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PPID</a:t>
            </a:r>
          </a:p>
        </p:txBody>
      </p:sp>
    </p:spTree>
    <p:extLst>
      <p:ext uri="{BB962C8B-B14F-4D97-AF65-F5344CB8AC3E}">
        <p14:creationId xmlns:p14="http://schemas.microsoft.com/office/powerpoint/2010/main" val="1206875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DB86-B992-4B78-8EE0-68781FBC2A2B}"/>
              </a:ext>
            </a:extLst>
          </p:cNvPr>
          <p:cNvSpPr>
            <a:spLocks noGrp="1"/>
          </p:cNvSpPr>
          <p:nvPr>
            <p:ph type="title"/>
          </p:nvPr>
        </p:nvSpPr>
        <p:spPr>
          <a:xfrm>
            <a:off x="914400" y="479549"/>
            <a:ext cx="10515600" cy="1325563"/>
          </a:xfrm>
        </p:spPr>
        <p:txBody>
          <a:bodyPr/>
          <a:lstStyle/>
          <a:p>
            <a:r>
              <a:rPr lang="en-US" dirty="0"/>
              <a:t>Zooming in</a:t>
            </a:r>
          </a:p>
        </p:txBody>
      </p:sp>
      <p:pic>
        <p:nvPicPr>
          <p:cNvPr id="5" name="Content Placeholder 4">
            <a:extLst>
              <a:ext uri="{FF2B5EF4-FFF2-40B4-BE49-F238E27FC236}">
                <a16:creationId xmlns:a16="http://schemas.microsoft.com/office/drawing/2014/main" id="{975B13E2-3940-C7FE-372D-335CB796440B}"/>
              </a:ext>
            </a:extLst>
          </p:cNvPr>
          <p:cNvPicPr>
            <a:picLocks noGrp="1" noChangeAspect="1"/>
          </p:cNvPicPr>
          <p:nvPr>
            <p:ph idx="1"/>
          </p:nvPr>
        </p:nvPicPr>
        <p:blipFill>
          <a:blip r:embed="rId3"/>
          <a:stretch>
            <a:fillRect/>
          </a:stretch>
        </p:blipFill>
        <p:spPr>
          <a:xfrm>
            <a:off x="6597850" y="1265216"/>
            <a:ext cx="4679750" cy="4450453"/>
          </a:xfrm>
        </p:spPr>
      </p:pic>
      <p:sp>
        <p:nvSpPr>
          <p:cNvPr id="6" name="TextBox 5">
            <a:extLst>
              <a:ext uri="{FF2B5EF4-FFF2-40B4-BE49-F238E27FC236}">
                <a16:creationId xmlns:a16="http://schemas.microsoft.com/office/drawing/2014/main" id="{E5775800-B092-A02E-2BED-B49D895BA7E2}"/>
              </a:ext>
            </a:extLst>
          </p:cNvPr>
          <p:cNvSpPr txBox="1"/>
          <p:nvPr/>
        </p:nvSpPr>
        <p:spPr>
          <a:xfrm>
            <a:off x="914400" y="1554480"/>
            <a:ext cx="5310809" cy="4893647"/>
          </a:xfrm>
          <a:prstGeom prst="rect">
            <a:avLst/>
          </a:prstGeom>
          <a:noFill/>
        </p:spPr>
        <p:txBody>
          <a:bodyPr wrap="square" rtlCol="0">
            <a:spAutoFit/>
          </a:bodyPr>
          <a:lstStyle/>
          <a:p>
            <a:r>
              <a:rPr lang="en-US" sz="2400" dirty="0"/>
              <a:t>TEAD is not a red rectangle.</a:t>
            </a:r>
          </a:p>
          <a:p>
            <a:endParaRPr lang="en-US" sz="2400" dirty="0"/>
          </a:p>
          <a:p>
            <a:r>
              <a:rPr lang="en-US" sz="2400" dirty="0"/>
              <a:t>YAP/TAZ interacts with TEAD at multiple locations (interfaces) on the surface of TEAD.  Inhibitors that bind an interface can block the “grow” message from getting to TEAD.</a:t>
            </a:r>
          </a:p>
          <a:p>
            <a:endParaRPr lang="en-US" sz="2400" dirty="0"/>
          </a:p>
          <a:p>
            <a:r>
              <a:rPr lang="en-US" sz="2400" dirty="0"/>
              <a:t>A central pocket (red) in TEAD is important for its ability to work.  Inhibitors that bind the central pocket block the “grow” message from getting to TEAD.</a:t>
            </a:r>
          </a:p>
        </p:txBody>
      </p:sp>
      <p:sp>
        <p:nvSpPr>
          <p:cNvPr id="7" name="TextBox 6">
            <a:extLst>
              <a:ext uri="{FF2B5EF4-FFF2-40B4-BE49-F238E27FC236}">
                <a16:creationId xmlns:a16="http://schemas.microsoft.com/office/drawing/2014/main" id="{3AF6A8D7-C9E9-D75B-58CE-FDA0A5F3A0DE}"/>
              </a:ext>
            </a:extLst>
          </p:cNvPr>
          <p:cNvSpPr txBox="1"/>
          <p:nvPr/>
        </p:nvSpPr>
        <p:spPr>
          <a:xfrm>
            <a:off x="6858757" y="5740241"/>
            <a:ext cx="4231387" cy="707886"/>
          </a:xfrm>
          <a:prstGeom prst="rect">
            <a:avLst/>
          </a:prstGeom>
          <a:noFill/>
        </p:spPr>
        <p:txBody>
          <a:bodyPr wrap="square" rtlCol="0">
            <a:spAutoFit/>
          </a:bodyPr>
          <a:lstStyle/>
          <a:p>
            <a:pPr algn="ctr"/>
            <a:r>
              <a:rPr lang="en-US" sz="2000" dirty="0"/>
              <a:t>From </a:t>
            </a:r>
            <a:r>
              <a:rPr lang="en-US" sz="2000" dirty="0" err="1"/>
              <a:t>Pobbati</a:t>
            </a:r>
            <a:r>
              <a:rPr lang="en-US" sz="2000" dirty="0"/>
              <a:t> and Rubin, Molecules 2020, 25, 6001</a:t>
            </a:r>
          </a:p>
        </p:txBody>
      </p:sp>
    </p:spTree>
    <p:extLst>
      <p:ext uri="{BB962C8B-B14F-4D97-AF65-F5344CB8AC3E}">
        <p14:creationId xmlns:p14="http://schemas.microsoft.com/office/powerpoint/2010/main" val="1403651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562A-A042-9EC2-6D79-7D8F9AFA10C1}"/>
              </a:ext>
            </a:extLst>
          </p:cNvPr>
          <p:cNvSpPr>
            <a:spLocks noGrp="1"/>
          </p:cNvSpPr>
          <p:nvPr>
            <p:ph type="title"/>
          </p:nvPr>
        </p:nvSpPr>
        <p:spPr>
          <a:xfrm>
            <a:off x="914400" y="686117"/>
            <a:ext cx="10515600" cy="1325563"/>
          </a:xfrm>
        </p:spPr>
        <p:txBody>
          <a:bodyPr>
            <a:normAutofit/>
          </a:bodyPr>
          <a:lstStyle/>
          <a:p>
            <a:r>
              <a:rPr lang="en-US" dirty="0"/>
              <a:t>Inhibitor drug considerations: efficacy</a:t>
            </a:r>
          </a:p>
        </p:txBody>
      </p:sp>
      <p:sp>
        <p:nvSpPr>
          <p:cNvPr id="3" name="Content Placeholder 2">
            <a:extLst>
              <a:ext uri="{FF2B5EF4-FFF2-40B4-BE49-F238E27FC236}">
                <a16:creationId xmlns:a16="http://schemas.microsoft.com/office/drawing/2014/main" id="{AC5919D1-3FDB-F36A-3F8B-55BE95097C6A}"/>
              </a:ext>
            </a:extLst>
          </p:cNvPr>
          <p:cNvSpPr>
            <a:spLocks noGrp="1"/>
          </p:cNvSpPr>
          <p:nvPr>
            <p:ph idx="1"/>
          </p:nvPr>
        </p:nvSpPr>
        <p:spPr>
          <a:xfrm>
            <a:off x="914400" y="2011680"/>
            <a:ext cx="10515600" cy="4351338"/>
          </a:xfrm>
        </p:spPr>
        <p:txBody>
          <a:bodyPr>
            <a:normAutofit fontScale="85000" lnSpcReduction="20000"/>
          </a:bodyPr>
          <a:lstStyle/>
          <a:p>
            <a:r>
              <a:rPr lang="en-US" dirty="0"/>
              <a:t>How well does it block the TAZ/CAMTA or YAP-TFE3 “grow” message from being heard by TEAD?</a:t>
            </a:r>
          </a:p>
          <a:p>
            <a:pPr lvl="1"/>
            <a:r>
              <a:rPr lang="en-US" dirty="0"/>
              <a:t>There are no perfect inhibitors.  Some work better than others.  </a:t>
            </a:r>
          </a:p>
          <a:p>
            <a:endParaRPr lang="en-US" dirty="0"/>
          </a:p>
          <a:p>
            <a:r>
              <a:rPr lang="en-US" dirty="0"/>
              <a:t>Does it get to all of the EHE cells?</a:t>
            </a:r>
          </a:p>
          <a:p>
            <a:endParaRPr lang="en-US" dirty="0"/>
          </a:p>
          <a:p>
            <a:r>
              <a:rPr lang="en-US" dirty="0"/>
              <a:t>How well does it get </a:t>
            </a:r>
            <a:r>
              <a:rPr lang="en-US" u="sng" dirty="0"/>
              <a:t>into</a:t>
            </a:r>
            <a:r>
              <a:rPr lang="en-US" dirty="0"/>
              <a:t> the EHE cells and get to TEAD?</a:t>
            </a:r>
          </a:p>
          <a:p>
            <a:pPr marL="457200" lvl="1" indent="0">
              <a:buNone/>
            </a:pPr>
            <a:endParaRPr lang="en-US" dirty="0"/>
          </a:p>
          <a:p>
            <a:r>
              <a:rPr lang="en-US" dirty="0"/>
              <a:t>Does it inhibit the right TEADs?</a:t>
            </a:r>
          </a:p>
          <a:p>
            <a:pPr lvl="1"/>
            <a:r>
              <a:rPr lang="en-US" dirty="0"/>
              <a:t>TEAD 4 is a good EHE target (Tanas et al., Oncogene, 35(7):929-938 (2016))</a:t>
            </a:r>
          </a:p>
          <a:p>
            <a:endParaRPr lang="en-US" dirty="0"/>
          </a:p>
          <a:p>
            <a:r>
              <a:rPr lang="en-US" dirty="0"/>
              <a:t>Can EHE cells adapt over time to ignore the inhibitor?</a:t>
            </a:r>
          </a:p>
          <a:p>
            <a:pPr marL="0" indent="0">
              <a:buNone/>
            </a:pPr>
            <a:endParaRPr lang="en-US" dirty="0"/>
          </a:p>
        </p:txBody>
      </p:sp>
    </p:spTree>
    <p:extLst>
      <p:ext uri="{BB962C8B-B14F-4D97-AF65-F5344CB8AC3E}">
        <p14:creationId xmlns:p14="http://schemas.microsoft.com/office/powerpoint/2010/main" val="3611519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562A-A042-9EC2-6D79-7D8F9AFA10C1}"/>
              </a:ext>
            </a:extLst>
          </p:cNvPr>
          <p:cNvSpPr>
            <a:spLocks noGrp="1"/>
          </p:cNvSpPr>
          <p:nvPr>
            <p:ph type="title"/>
          </p:nvPr>
        </p:nvSpPr>
        <p:spPr>
          <a:xfrm>
            <a:off x="914400" y="686117"/>
            <a:ext cx="10515600" cy="1325563"/>
          </a:xfrm>
        </p:spPr>
        <p:txBody>
          <a:bodyPr>
            <a:normAutofit/>
          </a:bodyPr>
          <a:lstStyle/>
          <a:p>
            <a:r>
              <a:rPr lang="en-US" dirty="0"/>
              <a:t>Inhibitor drug considerations: Toxicity</a:t>
            </a:r>
          </a:p>
        </p:txBody>
      </p:sp>
      <p:sp>
        <p:nvSpPr>
          <p:cNvPr id="3" name="Content Placeholder 2">
            <a:extLst>
              <a:ext uri="{FF2B5EF4-FFF2-40B4-BE49-F238E27FC236}">
                <a16:creationId xmlns:a16="http://schemas.microsoft.com/office/drawing/2014/main" id="{AC5919D1-3FDB-F36A-3F8B-55BE95097C6A}"/>
              </a:ext>
            </a:extLst>
          </p:cNvPr>
          <p:cNvSpPr>
            <a:spLocks noGrp="1"/>
          </p:cNvSpPr>
          <p:nvPr>
            <p:ph idx="1"/>
          </p:nvPr>
        </p:nvSpPr>
        <p:spPr>
          <a:xfrm>
            <a:off x="914400" y="2011680"/>
            <a:ext cx="10515600" cy="4351338"/>
          </a:xfrm>
        </p:spPr>
        <p:txBody>
          <a:bodyPr>
            <a:normAutofit fontScale="92500" lnSpcReduction="20000"/>
          </a:bodyPr>
          <a:lstStyle/>
          <a:p>
            <a:r>
              <a:rPr lang="en-US" dirty="0"/>
              <a:t>Does the inhibitor inhibit other things in the body?</a:t>
            </a:r>
          </a:p>
          <a:p>
            <a:pPr marL="0" indent="0">
              <a:buNone/>
            </a:pPr>
            <a:endParaRPr lang="en-US" dirty="0"/>
          </a:p>
          <a:p>
            <a:r>
              <a:rPr lang="en-US" dirty="0"/>
              <a:t>Does the inhibitor damage any organs (liver? heart? kidney?)</a:t>
            </a:r>
          </a:p>
          <a:p>
            <a:pPr marL="0" indent="0">
              <a:buNone/>
            </a:pPr>
            <a:endParaRPr lang="en-US" dirty="0"/>
          </a:p>
          <a:p>
            <a:r>
              <a:rPr lang="en-US" dirty="0"/>
              <a:t>TEADs do important things in the body – ideally don’t want to shut them all down permanently</a:t>
            </a:r>
          </a:p>
          <a:p>
            <a:pPr lvl="1"/>
            <a:r>
              <a:rPr lang="en-US" dirty="0"/>
              <a:t>Do we want the inhibitor to inhibit all TEAD types (TEAD1, TEAD2, TEAD3, TEAD4) or just some of them?</a:t>
            </a:r>
          </a:p>
          <a:p>
            <a:endParaRPr lang="en-US" dirty="0"/>
          </a:p>
          <a:p>
            <a:r>
              <a:rPr lang="en-US" dirty="0"/>
              <a:t>Is there a way to block TEAD from interacting with TAZ/CAMTA or YAP-TFE3, but would otherwise leave it alone (wouldn’t interfere with YAP/TAZ talking to TEAD)</a:t>
            </a:r>
          </a:p>
          <a:p>
            <a:pPr marL="0" indent="0">
              <a:buNone/>
            </a:pPr>
            <a:endParaRPr lang="en-US" dirty="0"/>
          </a:p>
        </p:txBody>
      </p:sp>
    </p:spTree>
    <p:extLst>
      <p:ext uri="{BB962C8B-B14F-4D97-AF65-F5344CB8AC3E}">
        <p14:creationId xmlns:p14="http://schemas.microsoft.com/office/powerpoint/2010/main" val="161612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2B4-A630-5962-C9BF-35F05FFAD90A}"/>
              </a:ext>
            </a:extLst>
          </p:cNvPr>
          <p:cNvSpPr>
            <a:spLocks noGrp="1"/>
          </p:cNvSpPr>
          <p:nvPr>
            <p:ph type="title"/>
          </p:nvPr>
        </p:nvSpPr>
        <p:spPr>
          <a:xfrm>
            <a:off x="914400" y="756458"/>
            <a:ext cx="10515600" cy="1325563"/>
          </a:xfrm>
        </p:spPr>
        <p:txBody>
          <a:bodyPr>
            <a:normAutofit/>
          </a:bodyPr>
          <a:lstStyle/>
          <a:p>
            <a:r>
              <a:rPr lang="en-US" dirty="0"/>
              <a:t>Inhibitor drug considerations:  Commercial </a:t>
            </a:r>
          </a:p>
        </p:txBody>
      </p:sp>
      <p:sp>
        <p:nvSpPr>
          <p:cNvPr id="3" name="Content Placeholder 2">
            <a:extLst>
              <a:ext uri="{FF2B5EF4-FFF2-40B4-BE49-F238E27FC236}">
                <a16:creationId xmlns:a16="http://schemas.microsoft.com/office/drawing/2014/main" id="{00893C9A-1C82-262E-0599-02B5A35C9454}"/>
              </a:ext>
            </a:extLst>
          </p:cNvPr>
          <p:cNvSpPr>
            <a:spLocks noGrp="1"/>
          </p:cNvSpPr>
          <p:nvPr>
            <p:ph idx="1"/>
          </p:nvPr>
        </p:nvSpPr>
        <p:spPr>
          <a:xfrm>
            <a:off x="914400" y="2011680"/>
            <a:ext cx="10515600" cy="4351338"/>
          </a:xfrm>
        </p:spPr>
        <p:txBody>
          <a:bodyPr/>
          <a:lstStyle/>
          <a:p>
            <a:r>
              <a:rPr lang="en-US" dirty="0"/>
              <a:t>If the drug is super-specific for EHE, will anyone be willing to pay for its commercial development?</a:t>
            </a:r>
          </a:p>
          <a:p>
            <a:pPr lvl="1"/>
            <a:r>
              <a:rPr lang="en-US" dirty="0"/>
              <a:t>Drug development is incredibly expensive (hundreds of millions to billions of dollars)</a:t>
            </a:r>
          </a:p>
          <a:p>
            <a:pPr marL="0" indent="0">
              <a:buNone/>
            </a:pPr>
            <a:endParaRPr lang="en-US" dirty="0"/>
          </a:p>
          <a:p>
            <a:r>
              <a:rPr lang="en-US" dirty="0"/>
              <a:t>The Hippo pathway and TEADs are involved in many different cancer types </a:t>
            </a:r>
          </a:p>
          <a:p>
            <a:pPr lvl="1"/>
            <a:r>
              <a:rPr lang="en-US" dirty="0"/>
              <a:t>This has made TEAD inhibitors an attractive commercial target for multiple different groups</a:t>
            </a:r>
          </a:p>
        </p:txBody>
      </p:sp>
    </p:spTree>
    <p:extLst>
      <p:ext uri="{BB962C8B-B14F-4D97-AF65-F5344CB8AC3E}">
        <p14:creationId xmlns:p14="http://schemas.microsoft.com/office/powerpoint/2010/main" val="2253924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1DF7-EB08-E438-4FCD-7206A7C54CC9}"/>
              </a:ext>
            </a:extLst>
          </p:cNvPr>
          <p:cNvSpPr>
            <a:spLocks noGrp="1"/>
          </p:cNvSpPr>
          <p:nvPr>
            <p:ph type="title"/>
          </p:nvPr>
        </p:nvSpPr>
        <p:spPr>
          <a:xfrm>
            <a:off x="914400" y="648385"/>
            <a:ext cx="10515600" cy="1325563"/>
          </a:xfrm>
        </p:spPr>
        <p:txBody>
          <a:bodyPr/>
          <a:lstStyle/>
          <a:p>
            <a:r>
              <a:rPr lang="en-US" dirty="0"/>
              <a:t>Drug development pathway</a:t>
            </a:r>
          </a:p>
        </p:txBody>
      </p:sp>
      <p:sp>
        <p:nvSpPr>
          <p:cNvPr id="3" name="Content Placeholder 2">
            <a:extLst>
              <a:ext uri="{FF2B5EF4-FFF2-40B4-BE49-F238E27FC236}">
                <a16:creationId xmlns:a16="http://schemas.microsoft.com/office/drawing/2014/main" id="{B98BDF55-B13D-C66B-C041-430469A01676}"/>
              </a:ext>
            </a:extLst>
          </p:cNvPr>
          <p:cNvSpPr>
            <a:spLocks noGrp="1"/>
          </p:cNvSpPr>
          <p:nvPr>
            <p:ph idx="1"/>
          </p:nvPr>
        </p:nvSpPr>
        <p:spPr>
          <a:xfrm>
            <a:off x="914400" y="1920240"/>
            <a:ext cx="10515600" cy="4351338"/>
          </a:xfrm>
        </p:spPr>
        <p:txBody>
          <a:bodyPr>
            <a:normAutofit fontScale="92500"/>
          </a:bodyPr>
          <a:lstStyle/>
          <a:p>
            <a:pPr marL="514350" indent="-514350">
              <a:buAutoNum type="arabicParenR"/>
            </a:pPr>
            <a:r>
              <a:rPr lang="en-US" dirty="0"/>
              <a:t>Basic research:  developing animal models, cell lines, test methods</a:t>
            </a:r>
          </a:p>
          <a:p>
            <a:pPr marL="514350" indent="-514350">
              <a:buAutoNum type="arabicParenR"/>
            </a:pPr>
            <a:r>
              <a:rPr lang="en-US" dirty="0"/>
              <a:t>Drug discovery:  testing candidate drugs against the models and cell lines to identify drugs that work</a:t>
            </a:r>
          </a:p>
          <a:p>
            <a:pPr marL="914400" lvl="1" indent="-457200">
              <a:buAutoNum type="alphaLcParenR"/>
            </a:pPr>
            <a:r>
              <a:rPr lang="en-US" dirty="0"/>
              <a:t>Drug libraries</a:t>
            </a:r>
          </a:p>
          <a:p>
            <a:pPr marL="914400" lvl="1" indent="-457200">
              <a:buAutoNum type="alphaLcParenR"/>
            </a:pPr>
            <a:r>
              <a:rPr lang="en-US" dirty="0"/>
              <a:t>Repurposed drugs</a:t>
            </a:r>
          </a:p>
          <a:p>
            <a:pPr marL="914400" lvl="1" indent="-457200">
              <a:buAutoNum type="alphaLcParenR"/>
            </a:pPr>
            <a:r>
              <a:rPr lang="en-US" dirty="0"/>
              <a:t>Rational design</a:t>
            </a:r>
          </a:p>
          <a:p>
            <a:pPr marL="514350" indent="-514350">
              <a:buAutoNum type="arabicParenR"/>
            </a:pPr>
            <a:r>
              <a:rPr lang="en-US" dirty="0"/>
              <a:t>Preclinical research:  optimizing the drug, confirming safety and efficacy in animals</a:t>
            </a:r>
          </a:p>
          <a:p>
            <a:pPr marL="514350" indent="-514350">
              <a:buAutoNum type="arabicParenR"/>
            </a:pPr>
            <a:r>
              <a:rPr lang="en-US" dirty="0"/>
              <a:t>Clinical research:  conducting safety and efficacy experiments in humans</a:t>
            </a:r>
          </a:p>
          <a:p>
            <a:pPr marL="514350" indent="-514350">
              <a:buAutoNum type="arabicParenR"/>
            </a:pPr>
            <a:r>
              <a:rPr lang="en-US" dirty="0"/>
              <a:t>Post-clinical research:  monitoring drug performance after approval</a:t>
            </a:r>
          </a:p>
        </p:txBody>
      </p:sp>
    </p:spTree>
    <p:extLst>
      <p:ext uri="{BB962C8B-B14F-4D97-AF65-F5344CB8AC3E}">
        <p14:creationId xmlns:p14="http://schemas.microsoft.com/office/powerpoint/2010/main" val="906239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3C06-FF50-BCD5-95B7-4AC5A9874216}"/>
              </a:ext>
            </a:extLst>
          </p:cNvPr>
          <p:cNvSpPr>
            <a:spLocks noGrp="1"/>
          </p:cNvSpPr>
          <p:nvPr>
            <p:ph type="title"/>
          </p:nvPr>
        </p:nvSpPr>
        <p:spPr>
          <a:xfrm>
            <a:off x="914400" y="548640"/>
            <a:ext cx="10515600" cy="1325563"/>
          </a:xfrm>
        </p:spPr>
        <p:txBody>
          <a:bodyPr/>
          <a:lstStyle/>
          <a:p>
            <a:r>
              <a:rPr lang="en-US" dirty="0"/>
              <a:t>Many inhibitors in the pipeline</a:t>
            </a:r>
          </a:p>
        </p:txBody>
      </p:sp>
      <p:graphicFrame>
        <p:nvGraphicFramePr>
          <p:cNvPr id="4" name="Table 4">
            <a:extLst>
              <a:ext uri="{FF2B5EF4-FFF2-40B4-BE49-F238E27FC236}">
                <a16:creationId xmlns:a16="http://schemas.microsoft.com/office/drawing/2014/main" id="{09753AE8-3483-5271-C2EC-62E3ACF7A0DF}"/>
              </a:ext>
            </a:extLst>
          </p:cNvPr>
          <p:cNvGraphicFramePr>
            <a:graphicFrameLocks noGrp="1"/>
          </p:cNvGraphicFramePr>
          <p:nvPr>
            <p:ph idx="1"/>
            <p:extLst>
              <p:ext uri="{D42A27DB-BD31-4B8C-83A1-F6EECF244321}">
                <p14:modId xmlns:p14="http://schemas.microsoft.com/office/powerpoint/2010/main" val="389925679"/>
              </p:ext>
            </p:extLst>
          </p:nvPr>
        </p:nvGraphicFramePr>
        <p:xfrm>
          <a:off x="838200" y="1825625"/>
          <a:ext cx="10531500" cy="4343400"/>
        </p:xfrm>
        <a:graphic>
          <a:graphicData uri="http://schemas.openxmlformats.org/drawingml/2006/table">
            <a:tbl>
              <a:tblPr firstRow="1" bandRow="1">
                <a:tableStyleId>{5C22544A-7EE6-4342-B048-85BDC9FD1C3A}</a:tableStyleId>
              </a:tblPr>
              <a:tblGrid>
                <a:gridCol w="1803337">
                  <a:extLst>
                    <a:ext uri="{9D8B030D-6E8A-4147-A177-3AD203B41FA5}">
                      <a16:colId xmlns:a16="http://schemas.microsoft.com/office/drawing/2014/main" val="113818223"/>
                    </a:ext>
                  </a:extLst>
                </a:gridCol>
                <a:gridCol w="1162595">
                  <a:extLst>
                    <a:ext uri="{9D8B030D-6E8A-4147-A177-3AD203B41FA5}">
                      <a16:colId xmlns:a16="http://schemas.microsoft.com/office/drawing/2014/main" val="1865591815"/>
                    </a:ext>
                  </a:extLst>
                </a:gridCol>
                <a:gridCol w="1489165">
                  <a:extLst>
                    <a:ext uri="{9D8B030D-6E8A-4147-A177-3AD203B41FA5}">
                      <a16:colId xmlns:a16="http://schemas.microsoft.com/office/drawing/2014/main" val="3776119895"/>
                    </a:ext>
                  </a:extLst>
                </a:gridCol>
                <a:gridCol w="6076403">
                  <a:extLst>
                    <a:ext uri="{9D8B030D-6E8A-4147-A177-3AD203B41FA5}">
                      <a16:colId xmlns:a16="http://schemas.microsoft.com/office/drawing/2014/main" val="1802515216"/>
                    </a:ext>
                  </a:extLst>
                </a:gridCol>
              </a:tblGrid>
              <a:tr h="370840">
                <a:tc>
                  <a:txBody>
                    <a:bodyPr/>
                    <a:lstStyle/>
                    <a:p>
                      <a:r>
                        <a:rPr lang="en-US" dirty="0"/>
                        <a:t>Entity</a:t>
                      </a:r>
                    </a:p>
                  </a:txBody>
                  <a:tcPr/>
                </a:tc>
                <a:tc>
                  <a:txBody>
                    <a:bodyPr/>
                    <a:lstStyle/>
                    <a:p>
                      <a:r>
                        <a:rPr lang="en-US" dirty="0"/>
                        <a:t>Drug</a:t>
                      </a:r>
                    </a:p>
                  </a:txBody>
                  <a:tcPr/>
                </a:tc>
                <a:tc>
                  <a:txBody>
                    <a:bodyPr/>
                    <a:lstStyle/>
                    <a:p>
                      <a:r>
                        <a:rPr lang="en-US" dirty="0"/>
                        <a:t>TEAD interaction</a:t>
                      </a:r>
                    </a:p>
                  </a:txBody>
                  <a:tcPr/>
                </a:tc>
                <a:tc>
                  <a:txBody>
                    <a:bodyPr/>
                    <a:lstStyle/>
                    <a:p>
                      <a:r>
                        <a:rPr lang="en-US" dirty="0"/>
                        <a:t>Comments</a:t>
                      </a:r>
                    </a:p>
                  </a:txBody>
                  <a:tcPr/>
                </a:tc>
                <a:extLst>
                  <a:ext uri="{0D108BD9-81ED-4DB2-BD59-A6C34878D82A}">
                    <a16:rowId xmlns:a16="http://schemas.microsoft.com/office/drawing/2014/main" val="1187421257"/>
                  </a:ext>
                </a:extLst>
              </a:tr>
              <a:tr h="370840">
                <a:tc>
                  <a:txBody>
                    <a:bodyPr/>
                    <a:lstStyle/>
                    <a:p>
                      <a:r>
                        <a:rPr lang="en-US" dirty="0" err="1"/>
                        <a:t>Ikena</a:t>
                      </a:r>
                      <a:r>
                        <a:rPr lang="en-US" dirty="0"/>
                        <a:t> Oncology</a:t>
                      </a:r>
                    </a:p>
                  </a:txBody>
                  <a:tcPr/>
                </a:tc>
                <a:tc>
                  <a:txBody>
                    <a:bodyPr/>
                    <a:lstStyle/>
                    <a:p>
                      <a:r>
                        <a:rPr lang="en-US" dirty="0"/>
                        <a:t>IK-930</a:t>
                      </a:r>
                    </a:p>
                  </a:txBody>
                  <a:tcPr/>
                </a:tc>
                <a:tc>
                  <a:txBody>
                    <a:bodyPr/>
                    <a:lstStyle/>
                    <a:p>
                      <a:r>
                        <a:rPr lang="en-US" dirty="0"/>
                        <a:t>Lipid pocket</a:t>
                      </a:r>
                    </a:p>
                  </a:txBody>
                  <a:tcPr/>
                </a:tc>
                <a:tc>
                  <a:txBody>
                    <a:bodyPr/>
                    <a:lstStyle/>
                    <a:p>
                      <a:r>
                        <a:rPr lang="en-US" dirty="0"/>
                        <a:t>TEAD1-specific inhibitor in phase 1 FDA trial (EHE included)</a:t>
                      </a:r>
                    </a:p>
                  </a:txBody>
                  <a:tcPr/>
                </a:tc>
                <a:extLst>
                  <a:ext uri="{0D108BD9-81ED-4DB2-BD59-A6C34878D82A}">
                    <a16:rowId xmlns:a16="http://schemas.microsoft.com/office/drawing/2014/main" val="447330746"/>
                  </a:ext>
                </a:extLst>
              </a:tr>
              <a:tr h="358775">
                <a:tc>
                  <a:txBody>
                    <a:bodyPr/>
                    <a:lstStyle/>
                    <a:p>
                      <a:r>
                        <a:rPr lang="en-US" dirty="0"/>
                        <a:t>Novartis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IAG933</a:t>
                      </a:r>
                    </a:p>
                  </a:txBody>
                  <a:tcPr/>
                </a:tc>
                <a:tc>
                  <a:txBody>
                    <a:bodyPr/>
                    <a:lstStyle/>
                    <a:p>
                      <a:r>
                        <a:rPr lang="en-US" dirty="0"/>
                        <a:t>Surface</a:t>
                      </a:r>
                    </a:p>
                  </a:txBody>
                  <a:tcPr/>
                </a:tc>
                <a:tc>
                  <a:txBody>
                    <a:bodyPr/>
                    <a:lstStyle/>
                    <a:p>
                      <a:r>
                        <a:rPr lang="en-US" dirty="0"/>
                        <a:t>Inhibitor against all 4 TEADs in phase 1 FDA trial (EHE included)</a:t>
                      </a:r>
                    </a:p>
                  </a:txBody>
                  <a:tcPr/>
                </a:tc>
                <a:extLst>
                  <a:ext uri="{0D108BD9-81ED-4DB2-BD59-A6C34878D82A}">
                    <a16:rowId xmlns:a16="http://schemas.microsoft.com/office/drawing/2014/main" val="28386573"/>
                  </a:ext>
                </a:extLst>
              </a:tr>
              <a:tr h="370840">
                <a:tc>
                  <a:txBody>
                    <a:bodyPr/>
                    <a:lstStyle/>
                    <a:p>
                      <a:r>
                        <a:rPr lang="en-US" dirty="0"/>
                        <a:t>Vivace Therap.</a:t>
                      </a:r>
                    </a:p>
                  </a:txBody>
                  <a:tcPr/>
                </a:tc>
                <a:tc>
                  <a:txBody>
                    <a:bodyPr/>
                    <a:lstStyle/>
                    <a:p>
                      <a:r>
                        <a:rPr lang="en-US" dirty="0"/>
                        <a:t>VT3989</a:t>
                      </a:r>
                    </a:p>
                  </a:txBody>
                  <a:tcPr/>
                </a:tc>
                <a:tc>
                  <a:txBody>
                    <a:bodyPr/>
                    <a:lstStyle/>
                    <a:p>
                      <a:r>
                        <a:rPr lang="en-US" dirty="0"/>
                        <a:t>Lipid pocket</a:t>
                      </a:r>
                    </a:p>
                  </a:txBody>
                  <a:tcPr/>
                </a:tc>
                <a:tc>
                  <a:txBody>
                    <a:bodyPr/>
                    <a:lstStyle/>
                    <a:p>
                      <a:r>
                        <a:rPr lang="en-US" dirty="0"/>
                        <a:t>Inhibitor of TEAD modification by YAP in phase 1 FDA trial</a:t>
                      </a:r>
                    </a:p>
                  </a:txBody>
                  <a:tcPr/>
                </a:tc>
                <a:extLst>
                  <a:ext uri="{0D108BD9-81ED-4DB2-BD59-A6C34878D82A}">
                    <a16:rowId xmlns:a16="http://schemas.microsoft.com/office/drawing/2014/main" val="293773279"/>
                  </a:ext>
                </a:extLst>
              </a:tr>
              <a:tr h="370840">
                <a:tc>
                  <a:txBody>
                    <a:bodyPr/>
                    <a:lstStyle/>
                    <a:p>
                      <a:r>
                        <a:rPr lang="en-US" dirty="0"/>
                        <a:t>Betta Pharma.</a:t>
                      </a:r>
                    </a:p>
                  </a:txBody>
                  <a:tcPr/>
                </a:tc>
                <a:tc>
                  <a:txBody>
                    <a:bodyPr/>
                    <a:lstStyle/>
                    <a:p>
                      <a:r>
                        <a:rPr lang="en-US" sz="1600" dirty="0"/>
                        <a:t>BPI-460372</a:t>
                      </a:r>
                    </a:p>
                  </a:txBody>
                  <a:tcPr/>
                </a:tc>
                <a:tc>
                  <a:txBody>
                    <a:bodyPr/>
                    <a:lstStyle/>
                    <a:p>
                      <a:r>
                        <a:rPr lang="en-US" dirty="0"/>
                        <a:t>Lipid pocket</a:t>
                      </a:r>
                    </a:p>
                  </a:txBody>
                  <a:tcPr/>
                </a:tc>
                <a:tc>
                  <a:txBody>
                    <a:bodyPr/>
                    <a:lstStyle/>
                    <a:p>
                      <a:r>
                        <a:rPr lang="en-US" dirty="0"/>
                        <a:t>Inhibitor of TEAD modification by YAP; trials starting</a:t>
                      </a:r>
                    </a:p>
                  </a:txBody>
                  <a:tcPr/>
                </a:tc>
                <a:extLst>
                  <a:ext uri="{0D108BD9-81ED-4DB2-BD59-A6C34878D82A}">
                    <a16:rowId xmlns:a16="http://schemas.microsoft.com/office/drawing/2014/main" val="4128009612"/>
                  </a:ext>
                </a:extLst>
              </a:tr>
              <a:tr h="370840">
                <a:tc>
                  <a:txBody>
                    <a:bodyPr/>
                    <a:lstStyle/>
                    <a:p>
                      <a:r>
                        <a:rPr lang="en-US" dirty="0"/>
                        <a:t>Sanofi/Kyowa</a:t>
                      </a:r>
                    </a:p>
                  </a:txBody>
                  <a:tcPr/>
                </a:tc>
                <a:tc>
                  <a:txBody>
                    <a:bodyPr/>
                    <a:lstStyle/>
                    <a:p>
                      <a:r>
                        <a:rPr lang="en-US" dirty="0"/>
                        <a:t>K-975</a:t>
                      </a:r>
                    </a:p>
                  </a:txBody>
                  <a:tcPr/>
                </a:tc>
                <a:tc>
                  <a:txBody>
                    <a:bodyPr/>
                    <a:lstStyle/>
                    <a:p>
                      <a:r>
                        <a:rPr lang="en-US" dirty="0"/>
                        <a:t>Lipid pocket</a:t>
                      </a:r>
                    </a:p>
                  </a:txBody>
                  <a:tcPr/>
                </a:tc>
                <a:tc>
                  <a:txBody>
                    <a:bodyPr/>
                    <a:lstStyle/>
                    <a:p>
                      <a:r>
                        <a:rPr lang="en-US" dirty="0"/>
                        <a:t>Inhibitor against all 4 TEADs in preclinical development</a:t>
                      </a:r>
                    </a:p>
                  </a:txBody>
                  <a:tcPr/>
                </a:tc>
                <a:extLst>
                  <a:ext uri="{0D108BD9-81ED-4DB2-BD59-A6C34878D82A}">
                    <a16:rowId xmlns:a16="http://schemas.microsoft.com/office/drawing/2014/main" val="828929869"/>
                  </a:ext>
                </a:extLst>
              </a:tr>
              <a:tr h="370840">
                <a:tc>
                  <a:txBody>
                    <a:bodyPr/>
                    <a:lstStyle/>
                    <a:p>
                      <a:r>
                        <a:rPr lang="en-US" dirty="0"/>
                        <a:t>Suzhou Gen.</a:t>
                      </a:r>
                    </a:p>
                  </a:txBody>
                  <a:tcPr/>
                </a:tc>
                <a:tc>
                  <a:txBody>
                    <a:bodyPr/>
                    <a:lstStyle/>
                    <a:p>
                      <a:r>
                        <a:rPr lang="en-US" dirty="0"/>
                        <a:t>GH658</a:t>
                      </a:r>
                    </a:p>
                  </a:txBody>
                  <a:tcPr/>
                </a:tc>
                <a:tc>
                  <a:txBody>
                    <a:bodyPr/>
                    <a:lstStyle/>
                    <a:p>
                      <a:r>
                        <a:rPr lang="en-US" dirty="0"/>
                        <a:t>Lipid pocket</a:t>
                      </a:r>
                    </a:p>
                  </a:txBody>
                  <a:tcPr/>
                </a:tc>
                <a:tc>
                  <a:txBody>
                    <a:bodyPr/>
                    <a:lstStyle/>
                    <a:p>
                      <a:r>
                        <a:rPr lang="en-US" dirty="0"/>
                        <a:t>Preclinical development</a:t>
                      </a:r>
                    </a:p>
                  </a:txBody>
                  <a:tcPr/>
                </a:tc>
                <a:extLst>
                  <a:ext uri="{0D108BD9-81ED-4DB2-BD59-A6C34878D82A}">
                    <a16:rowId xmlns:a16="http://schemas.microsoft.com/office/drawing/2014/main" val="2583633038"/>
                  </a:ext>
                </a:extLst>
              </a:tr>
              <a:tr h="370840">
                <a:tc>
                  <a:txBody>
                    <a:bodyPr/>
                    <a:lstStyle/>
                    <a:p>
                      <a:r>
                        <a:rPr lang="en-US" dirty="0" err="1"/>
                        <a:t>Bridgene</a:t>
                      </a:r>
                      <a:r>
                        <a:rPr lang="en-US" dirty="0"/>
                        <a:t> </a:t>
                      </a:r>
                      <a:r>
                        <a:rPr lang="en-US" dirty="0" err="1"/>
                        <a:t>Biosci</a:t>
                      </a:r>
                      <a:r>
                        <a:rPr lang="en-US" dirty="0"/>
                        <a:t>.</a:t>
                      </a:r>
                    </a:p>
                  </a:txBody>
                  <a:tcPr/>
                </a:tc>
                <a:tc>
                  <a:txBody>
                    <a:bodyPr/>
                    <a:lstStyle/>
                    <a:p>
                      <a:r>
                        <a:rPr lang="en-US" dirty="0"/>
                        <a:t>BGI-9004</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Inhibitor against all 4 TEADs in preclinical development</a:t>
                      </a:r>
                    </a:p>
                  </a:txBody>
                  <a:tcPr/>
                </a:tc>
                <a:extLst>
                  <a:ext uri="{0D108BD9-81ED-4DB2-BD59-A6C34878D82A}">
                    <a16:rowId xmlns:a16="http://schemas.microsoft.com/office/drawing/2014/main" val="1296767647"/>
                  </a:ext>
                </a:extLst>
              </a:tr>
              <a:tr h="370840">
                <a:tc>
                  <a:txBody>
                    <a:bodyPr/>
                    <a:lstStyle/>
                    <a:p>
                      <a:r>
                        <a:rPr lang="en-US" sz="1600" dirty="0" err="1"/>
                        <a:t>Sporos</a:t>
                      </a:r>
                      <a:r>
                        <a:rPr lang="en-US" sz="1600" dirty="0"/>
                        <a:t> </a:t>
                      </a:r>
                      <a:r>
                        <a:rPr lang="en-US" sz="1600" dirty="0" err="1"/>
                        <a:t>Biodisc</a:t>
                      </a:r>
                      <a:r>
                        <a:rPr lang="en-US" sz="1600" dirty="0"/>
                        <a:t>.</a:t>
                      </a:r>
                    </a:p>
                  </a:txBody>
                  <a:tcPr/>
                </a:tc>
                <a:tc>
                  <a:txBody>
                    <a:bodyPr/>
                    <a:lstStyle/>
                    <a:p>
                      <a:r>
                        <a:rPr lang="en-US" sz="1600" dirty="0"/>
                        <a:t>SPR1-0117</a:t>
                      </a:r>
                    </a:p>
                  </a:txBody>
                  <a:tcPr/>
                </a:tc>
                <a:tc>
                  <a:txBody>
                    <a:bodyPr/>
                    <a:lstStyle/>
                    <a:p>
                      <a:endParaRPr lang="en-US" dirty="0"/>
                    </a:p>
                  </a:txBody>
                  <a:tcPr/>
                </a:tc>
                <a:tc>
                  <a:txBody>
                    <a:bodyPr/>
                    <a:lstStyle/>
                    <a:p>
                      <a:r>
                        <a:rPr lang="en-US" dirty="0"/>
                        <a:t>TEAD1- and TEAD4-specific inhibitor in preclinical development</a:t>
                      </a:r>
                    </a:p>
                  </a:txBody>
                  <a:tcPr/>
                </a:tc>
                <a:extLst>
                  <a:ext uri="{0D108BD9-81ED-4DB2-BD59-A6C34878D82A}">
                    <a16:rowId xmlns:a16="http://schemas.microsoft.com/office/drawing/2014/main" val="3799880545"/>
                  </a:ext>
                </a:extLst>
              </a:tr>
              <a:tr h="370840">
                <a:tc>
                  <a:txBody>
                    <a:bodyPr/>
                    <a:lstStyle/>
                    <a:p>
                      <a:r>
                        <a:rPr lang="en-US"/>
                        <a:t>And others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86201582"/>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59307498"/>
                  </a:ext>
                </a:extLst>
              </a:tr>
            </a:tbl>
          </a:graphicData>
        </a:graphic>
      </p:graphicFrame>
    </p:spTree>
    <p:extLst>
      <p:ext uri="{BB962C8B-B14F-4D97-AF65-F5344CB8AC3E}">
        <p14:creationId xmlns:p14="http://schemas.microsoft.com/office/powerpoint/2010/main" val="615696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A8C7-16BF-D6DB-DD59-A52F35741E90}"/>
              </a:ext>
            </a:extLst>
          </p:cNvPr>
          <p:cNvSpPr>
            <a:spLocks noGrp="1"/>
          </p:cNvSpPr>
          <p:nvPr>
            <p:ph type="title"/>
          </p:nvPr>
        </p:nvSpPr>
        <p:spPr>
          <a:xfrm>
            <a:off x="914400" y="686117"/>
            <a:ext cx="10515600" cy="1325563"/>
          </a:xfrm>
        </p:spPr>
        <p:txBody>
          <a:bodyPr>
            <a:normAutofit/>
          </a:bodyPr>
          <a:lstStyle/>
          <a:p>
            <a:r>
              <a:rPr lang="en-US" dirty="0"/>
              <a:t>The regulatory process (United States)</a:t>
            </a:r>
          </a:p>
        </p:txBody>
      </p:sp>
      <p:sp>
        <p:nvSpPr>
          <p:cNvPr id="3" name="Content Placeholder 2">
            <a:extLst>
              <a:ext uri="{FF2B5EF4-FFF2-40B4-BE49-F238E27FC236}">
                <a16:creationId xmlns:a16="http://schemas.microsoft.com/office/drawing/2014/main" id="{260882BA-2876-CE66-0E8A-B495E3316C05}"/>
              </a:ext>
            </a:extLst>
          </p:cNvPr>
          <p:cNvSpPr>
            <a:spLocks noGrp="1"/>
          </p:cNvSpPr>
          <p:nvPr>
            <p:ph idx="1"/>
          </p:nvPr>
        </p:nvSpPr>
        <p:spPr>
          <a:xfrm>
            <a:off x="914400" y="2011680"/>
            <a:ext cx="10515600" cy="4351338"/>
          </a:xfrm>
        </p:spPr>
        <p:txBody>
          <a:bodyPr/>
          <a:lstStyle/>
          <a:p>
            <a:r>
              <a:rPr lang="en-US" dirty="0"/>
              <a:t>FDA (U.S. Food and Drug Administration) communications typical start during preclinical research</a:t>
            </a:r>
          </a:p>
          <a:p>
            <a:pPr marL="0" indent="0">
              <a:buNone/>
            </a:pPr>
            <a:endParaRPr lang="en-US" dirty="0"/>
          </a:p>
          <a:p>
            <a:r>
              <a:rPr lang="en-US" dirty="0"/>
              <a:t>When sufficient preclinical research is completed, an application is submitted to the FDA to begin human testing</a:t>
            </a:r>
          </a:p>
          <a:p>
            <a:pPr lvl="1"/>
            <a:r>
              <a:rPr lang="en-US" dirty="0"/>
              <a:t>IND = Investigational New Drug</a:t>
            </a:r>
          </a:p>
          <a:p>
            <a:pPr marL="0" indent="0">
              <a:buNone/>
            </a:pPr>
            <a:endParaRPr lang="en-US" dirty="0"/>
          </a:p>
        </p:txBody>
      </p:sp>
    </p:spTree>
    <p:extLst>
      <p:ext uri="{BB962C8B-B14F-4D97-AF65-F5344CB8AC3E}">
        <p14:creationId xmlns:p14="http://schemas.microsoft.com/office/powerpoint/2010/main" val="1306253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9144-604E-D056-A194-06B422D28F35}"/>
              </a:ext>
            </a:extLst>
          </p:cNvPr>
          <p:cNvSpPr>
            <a:spLocks noGrp="1"/>
          </p:cNvSpPr>
          <p:nvPr>
            <p:ph type="title"/>
          </p:nvPr>
        </p:nvSpPr>
        <p:spPr>
          <a:xfrm>
            <a:off x="914400" y="686117"/>
            <a:ext cx="10515600" cy="1325563"/>
          </a:xfrm>
        </p:spPr>
        <p:txBody>
          <a:bodyPr/>
          <a:lstStyle/>
          <a:p>
            <a:r>
              <a:rPr lang="en-US" dirty="0"/>
              <a:t>FDA phases</a:t>
            </a:r>
          </a:p>
        </p:txBody>
      </p:sp>
      <p:sp>
        <p:nvSpPr>
          <p:cNvPr id="3" name="Content Placeholder 2">
            <a:extLst>
              <a:ext uri="{FF2B5EF4-FFF2-40B4-BE49-F238E27FC236}">
                <a16:creationId xmlns:a16="http://schemas.microsoft.com/office/drawing/2014/main" id="{B1A97528-EB73-21F6-D798-A8BB01334689}"/>
              </a:ext>
            </a:extLst>
          </p:cNvPr>
          <p:cNvSpPr>
            <a:spLocks noGrp="1"/>
          </p:cNvSpPr>
          <p:nvPr>
            <p:ph idx="1"/>
          </p:nvPr>
        </p:nvSpPr>
        <p:spPr>
          <a:xfrm>
            <a:off x="914400" y="2011680"/>
            <a:ext cx="10515600" cy="4351338"/>
          </a:xfrm>
        </p:spPr>
        <p:txBody>
          <a:bodyPr>
            <a:normAutofit lnSpcReduction="10000"/>
          </a:bodyPr>
          <a:lstStyle/>
          <a:p>
            <a:r>
              <a:rPr lang="en-US" dirty="0"/>
              <a:t>Phase I</a:t>
            </a:r>
          </a:p>
          <a:p>
            <a:pPr lvl="1"/>
            <a:r>
              <a:rPr lang="en-US" dirty="0"/>
              <a:t>Safety and dosing (typically 20-100 people; several months)</a:t>
            </a:r>
          </a:p>
          <a:p>
            <a:r>
              <a:rPr lang="en-US" dirty="0"/>
              <a:t>Phase II</a:t>
            </a:r>
          </a:p>
          <a:p>
            <a:pPr lvl="1"/>
            <a:r>
              <a:rPr lang="en-US" dirty="0"/>
              <a:t>Side effects and efficacy (typically several hundred people; several months to multiple years)</a:t>
            </a:r>
          </a:p>
          <a:p>
            <a:r>
              <a:rPr lang="en-US" dirty="0"/>
              <a:t>Phase III</a:t>
            </a:r>
          </a:p>
          <a:p>
            <a:pPr lvl="1"/>
            <a:r>
              <a:rPr lang="en-US" dirty="0"/>
              <a:t>Efficacy and adverse reactions (typically several hundred to thousands of people; 1-4 years)</a:t>
            </a:r>
          </a:p>
          <a:p>
            <a:r>
              <a:rPr lang="en-US" dirty="0"/>
              <a:t>Request for data review and drug approval submitted </a:t>
            </a:r>
          </a:p>
          <a:p>
            <a:pPr lvl="1"/>
            <a:r>
              <a:rPr lang="en-US" dirty="0"/>
              <a:t>NDA (small molecule) = New Drug Application</a:t>
            </a:r>
          </a:p>
          <a:p>
            <a:pPr lvl="1"/>
            <a:r>
              <a:rPr lang="en-US" dirty="0"/>
              <a:t>BLA (biologics) = Biologic License Application</a:t>
            </a:r>
          </a:p>
          <a:p>
            <a:pPr lvl="1"/>
            <a:endParaRPr lang="en-US" dirty="0"/>
          </a:p>
        </p:txBody>
      </p:sp>
    </p:spTree>
    <p:extLst>
      <p:ext uri="{BB962C8B-B14F-4D97-AF65-F5344CB8AC3E}">
        <p14:creationId xmlns:p14="http://schemas.microsoft.com/office/powerpoint/2010/main" val="226217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4600-8FD1-5294-A9DB-925D16D29191}"/>
              </a:ext>
            </a:extLst>
          </p:cNvPr>
          <p:cNvSpPr>
            <a:spLocks noGrp="1"/>
          </p:cNvSpPr>
          <p:nvPr>
            <p:ph type="title"/>
          </p:nvPr>
        </p:nvSpPr>
        <p:spPr>
          <a:xfrm>
            <a:off x="914400" y="686117"/>
            <a:ext cx="10515600" cy="1325563"/>
          </a:xfrm>
        </p:spPr>
        <p:txBody>
          <a:bodyPr/>
          <a:lstStyle/>
          <a:p>
            <a:r>
              <a:rPr lang="en-US" dirty="0"/>
              <a:t>Pathways</a:t>
            </a:r>
          </a:p>
        </p:txBody>
      </p:sp>
      <p:sp>
        <p:nvSpPr>
          <p:cNvPr id="3" name="Content Placeholder 2">
            <a:extLst>
              <a:ext uri="{FF2B5EF4-FFF2-40B4-BE49-F238E27FC236}">
                <a16:creationId xmlns:a16="http://schemas.microsoft.com/office/drawing/2014/main" id="{75311588-F245-1F14-1AD2-A4D703F7E2D4}"/>
              </a:ext>
            </a:extLst>
          </p:cNvPr>
          <p:cNvSpPr>
            <a:spLocks noGrp="1"/>
          </p:cNvSpPr>
          <p:nvPr>
            <p:ph idx="1"/>
          </p:nvPr>
        </p:nvSpPr>
        <p:spPr>
          <a:xfrm>
            <a:off x="914400" y="2011680"/>
            <a:ext cx="10515600" cy="4351338"/>
          </a:xfrm>
        </p:spPr>
        <p:txBody>
          <a:bodyPr>
            <a:normAutofit/>
          </a:bodyPr>
          <a:lstStyle/>
          <a:p>
            <a:r>
              <a:rPr lang="en-US" dirty="0"/>
              <a:t>What are pathways?</a:t>
            </a:r>
          </a:p>
          <a:p>
            <a:endParaRPr lang="en-US" dirty="0"/>
          </a:p>
          <a:p>
            <a:r>
              <a:rPr lang="en-US" dirty="0"/>
              <a:t>Pathways are the way that information and instructions are transferred within the body</a:t>
            </a:r>
          </a:p>
          <a:p>
            <a:pPr marL="0" indent="0">
              <a:buNone/>
            </a:pPr>
            <a:endParaRPr lang="en-US" dirty="0"/>
          </a:p>
          <a:p>
            <a:r>
              <a:rPr lang="en-US" dirty="0"/>
              <a:t>Understanding pathways allows us to figure out how to control the information flow to change things:  for example, to turn off or change  instructions in the body that cause cancer or that allow cancer to survive or spread</a:t>
            </a:r>
          </a:p>
        </p:txBody>
      </p:sp>
    </p:spTree>
    <p:extLst>
      <p:ext uri="{BB962C8B-B14F-4D97-AF65-F5344CB8AC3E}">
        <p14:creationId xmlns:p14="http://schemas.microsoft.com/office/powerpoint/2010/main" val="2263439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F8DB-1BEE-C612-68EF-A1FF822EC6BC}"/>
              </a:ext>
            </a:extLst>
          </p:cNvPr>
          <p:cNvSpPr>
            <a:spLocks noGrp="1"/>
          </p:cNvSpPr>
          <p:nvPr>
            <p:ph type="title"/>
          </p:nvPr>
        </p:nvSpPr>
        <p:spPr>
          <a:xfrm>
            <a:off x="914400" y="686117"/>
            <a:ext cx="10515600" cy="1325563"/>
          </a:xfrm>
        </p:spPr>
        <p:txBody>
          <a:bodyPr/>
          <a:lstStyle/>
          <a:p>
            <a:r>
              <a:rPr lang="en-US" dirty="0"/>
              <a:t>Participating in trials</a:t>
            </a:r>
          </a:p>
        </p:txBody>
      </p:sp>
      <p:sp>
        <p:nvSpPr>
          <p:cNvPr id="3" name="Content Placeholder 2">
            <a:extLst>
              <a:ext uri="{FF2B5EF4-FFF2-40B4-BE49-F238E27FC236}">
                <a16:creationId xmlns:a16="http://schemas.microsoft.com/office/drawing/2014/main" id="{B3295265-2D1A-E4C7-B5DE-8FCECFF32596}"/>
              </a:ext>
            </a:extLst>
          </p:cNvPr>
          <p:cNvSpPr>
            <a:spLocks noGrp="1"/>
          </p:cNvSpPr>
          <p:nvPr>
            <p:ph idx="1"/>
          </p:nvPr>
        </p:nvSpPr>
        <p:spPr>
          <a:xfrm>
            <a:off x="914400" y="2011680"/>
            <a:ext cx="10515600" cy="4351338"/>
          </a:xfrm>
        </p:spPr>
        <p:txBody>
          <a:bodyPr>
            <a:normAutofit fontScale="85000" lnSpcReduction="20000"/>
          </a:bodyPr>
          <a:lstStyle/>
          <a:p>
            <a:r>
              <a:rPr lang="en-US" dirty="0"/>
              <a:t>There are often very complicated eligibility criteria</a:t>
            </a:r>
          </a:p>
          <a:p>
            <a:pPr lvl="1"/>
            <a:r>
              <a:rPr lang="en-US" dirty="0"/>
              <a:t>Age, type of cancer, stage of disease, previous treatment history, transplant status, other medical conditions, . . .</a:t>
            </a:r>
          </a:p>
          <a:p>
            <a:pPr marL="0" indent="0">
              <a:buNone/>
            </a:pPr>
            <a:endParaRPr lang="en-US" dirty="0"/>
          </a:p>
          <a:p>
            <a:r>
              <a:rPr lang="en-US" dirty="0"/>
              <a:t>Phase I</a:t>
            </a:r>
          </a:p>
          <a:p>
            <a:pPr lvl="1"/>
            <a:r>
              <a:rPr lang="en-US" dirty="0"/>
              <a:t>Many patients will receive a non-optimal dose (often too low)</a:t>
            </a:r>
          </a:p>
          <a:p>
            <a:pPr lvl="1"/>
            <a:r>
              <a:rPr lang="en-US" dirty="0"/>
              <a:t>Often limited geographic location(s)</a:t>
            </a:r>
          </a:p>
          <a:p>
            <a:pPr marL="457200" lvl="1" indent="0">
              <a:buNone/>
            </a:pPr>
            <a:endParaRPr lang="en-US" dirty="0"/>
          </a:p>
          <a:p>
            <a:r>
              <a:rPr lang="en-US" dirty="0"/>
              <a:t>Phase II/III</a:t>
            </a:r>
          </a:p>
          <a:p>
            <a:pPr lvl="1"/>
            <a:r>
              <a:rPr lang="en-US" dirty="0"/>
              <a:t>Patients are typically separated into test groups (that receive the new drug) or control groups (that receive standard of care, but not the new drug)</a:t>
            </a:r>
          </a:p>
          <a:p>
            <a:pPr marL="0" indent="0">
              <a:buNone/>
            </a:pPr>
            <a:endParaRPr lang="en-US" dirty="0"/>
          </a:p>
          <a:p>
            <a:r>
              <a:rPr lang="en-US" dirty="0"/>
              <a:t>Will all of the costs be covered?</a:t>
            </a:r>
          </a:p>
        </p:txBody>
      </p:sp>
    </p:spTree>
    <p:extLst>
      <p:ext uri="{BB962C8B-B14F-4D97-AF65-F5344CB8AC3E}">
        <p14:creationId xmlns:p14="http://schemas.microsoft.com/office/powerpoint/2010/main" val="1908870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B0CF-B6F2-1CCA-BD35-7B52416D7F04}"/>
              </a:ext>
            </a:extLst>
          </p:cNvPr>
          <p:cNvSpPr>
            <a:spLocks noGrp="1"/>
          </p:cNvSpPr>
          <p:nvPr>
            <p:ph type="title"/>
          </p:nvPr>
        </p:nvSpPr>
        <p:spPr>
          <a:xfrm>
            <a:off x="914400" y="686117"/>
            <a:ext cx="10515600" cy="1325563"/>
          </a:xfrm>
        </p:spPr>
        <p:txBody>
          <a:bodyPr/>
          <a:lstStyle/>
          <a:p>
            <a:r>
              <a:rPr lang="en-US" dirty="0"/>
              <a:t>Orphan drugs</a:t>
            </a:r>
          </a:p>
        </p:txBody>
      </p:sp>
      <p:sp>
        <p:nvSpPr>
          <p:cNvPr id="3" name="Content Placeholder 2">
            <a:extLst>
              <a:ext uri="{FF2B5EF4-FFF2-40B4-BE49-F238E27FC236}">
                <a16:creationId xmlns:a16="http://schemas.microsoft.com/office/drawing/2014/main" id="{5A8F0108-0FB0-D0AF-1962-10661A885728}"/>
              </a:ext>
            </a:extLst>
          </p:cNvPr>
          <p:cNvSpPr>
            <a:spLocks noGrp="1"/>
          </p:cNvSpPr>
          <p:nvPr>
            <p:ph idx="1"/>
          </p:nvPr>
        </p:nvSpPr>
        <p:spPr>
          <a:xfrm>
            <a:off x="914400" y="2011680"/>
            <a:ext cx="10515600" cy="4351338"/>
          </a:xfrm>
        </p:spPr>
        <p:txBody>
          <a:bodyPr/>
          <a:lstStyle/>
          <a:p>
            <a:r>
              <a:rPr lang="en-US" dirty="0"/>
              <a:t> A drug "intended for the treatment, prevention or diagnosis of a rare disease or condition, which is one that affects less than 200,000 persons in the US . . .“</a:t>
            </a:r>
          </a:p>
          <a:p>
            <a:pPr lvl="1"/>
            <a:r>
              <a:rPr lang="en-US" dirty="0"/>
              <a:t>Tax credits for qualified clinical trials</a:t>
            </a:r>
          </a:p>
          <a:p>
            <a:pPr lvl="1"/>
            <a:r>
              <a:rPr lang="en-US" dirty="0"/>
              <a:t>Exemption from user fees </a:t>
            </a:r>
          </a:p>
          <a:p>
            <a:pPr lvl="1"/>
            <a:r>
              <a:rPr lang="en-US" dirty="0"/>
              <a:t>Potential seven years of market exclusivity after approval</a:t>
            </a:r>
          </a:p>
          <a:p>
            <a:pPr lvl="1"/>
            <a:endParaRPr lang="en-US" dirty="0"/>
          </a:p>
        </p:txBody>
      </p:sp>
    </p:spTree>
    <p:extLst>
      <p:ext uri="{BB962C8B-B14F-4D97-AF65-F5344CB8AC3E}">
        <p14:creationId xmlns:p14="http://schemas.microsoft.com/office/powerpoint/2010/main" val="3861586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5603-218A-8C76-5F49-6074BB0FDE45}"/>
              </a:ext>
            </a:extLst>
          </p:cNvPr>
          <p:cNvSpPr>
            <a:spLocks noGrp="1"/>
          </p:cNvSpPr>
          <p:nvPr>
            <p:ph type="title"/>
          </p:nvPr>
        </p:nvSpPr>
        <p:spPr>
          <a:xfrm>
            <a:off x="906088" y="686117"/>
            <a:ext cx="10515600" cy="1325563"/>
          </a:xfrm>
        </p:spPr>
        <p:txBody>
          <a:bodyPr/>
          <a:lstStyle/>
          <a:p>
            <a:r>
              <a:rPr lang="en-US" dirty="0"/>
              <a:t>Accelerated Approval Program</a:t>
            </a:r>
          </a:p>
        </p:txBody>
      </p:sp>
      <p:sp>
        <p:nvSpPr>
          <p:cNvPr id="3" name="Content Placeholder 2">
            <a:extLst>
              <a:ext uri="{FF2B5EF4-FFF2-40B4-BE49-F238E27FC236}">
                <a16:creationId xmlns:a16="http://schemas.microsoft.com/office/drawing/2014/main" id="{6E6F3D30-D4BC-B70E-933E-D02D16D59BA0}"/>
              </a:ext>
            </a:extLst>
          </p:cNvPr>
          <p:cNvSpPr>
            <a:spLocks noGrp="1"/>
          </p:cNvSpPr>
          <p:nvPr>
            <p:ph idx="1"/>
          </p:nvPr>
        </p:nvSpPr>
        <p:spPr>
          <a:xfrm>
            <a:off x="838200" y="2011680"/>
            <a:ext cx="10515600" cy="4351338"/>
          </a:xfrm>
        </p:spPr>
        <p:txBody>
          <a:bodyPr>
            <a:normAutofit lnSpcReduction="10000"/>
          </a:bodyPr>
          <a:lstStyle/>
          <a:p>
            <a:pPr>
              <a:spcAft>
                <a:spcPts val="800"/>
              </a:spcAft>
            </a:pPr>
            <a:r>
              <a:rPr lang="en-US" dirty="0"/>
              <a:t>Allow for earlier approval of drugs that treat serious conditions, and fill an unmet medical need based on a surrogate endpoint  </a:t>
            </a:r>
          </a:p>
          <a:p>
            <a:pPr>
              <a:spcAft>
                <a:spcPts val="800"/>
              </a:spcAft>
            </a:pPr>
            <a:r>
              <a:rPr lang="en-US" dirty="0"/>
              <a:t>A surrogate endpoint is a marker, such as a laboratory measurement, radiographic image, physical sign or other measure that is thought to predict clinical benefit but is not itself a measure of clinical benefit</a:t>
            </a:r>
          </a:p>
          <a:p>
            <a:pPr>
              <a:spcAft>
                <a:spcPts val="800"/>
              </a:spcAft>
            </a:pPr>
            <a:r>
              <a:rPr lang="en-US" dirty="0"/>
              <a:t>The use of a surrogate endpoint can considerably shorten the time required prior to receiving FDA approval (by years)</a:t>
            </a:r>
          </a:p>
          <a:p>
            <a:pPr>
              <a:spcAft>
                <a:spcPts val="800"/>
              </a:spcAft>
            </a:pPr>
            <a:r>
              <a:rPr lang="en-US" dirty="0"/>
              <a:t>Must go on to seek a traditional approval (drug is withdrawn if fails)</a:t>
            </a:r>
          </a:p>
          <a:p>
            <a:pPr>
              <a:spcAft>
                <a:spcPts val="800"/>
              </a:spcAft>
            </a:pPr>
            <a:r>
              <a:rPr lang="en-US" dirty="0"/>
              <a:t>Many cancer drugs have used this process</a:t>
            </a:r>
          </a:p>
        </p:txBody>
      </p:sp>
    </p:spTree>
    <p:extLst>
      <p:ext uri="{BB962C8B-B14F-4D97-AF65-F5344CB8AC3E}">
        <p14:creationId xmlns:p14="http://schemas.microsoft.com/office/powerpoint/2010/main" val="1967865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EBD9-E056-03E4-BD85-F23CBB99BCA1}"/>
              </a:ext>
            </a:extLst>
          </p:cNvPr>
          <p:cNvSpPr>
            <a:spLocks noGrp="1"/>
          </p:cNvSpPr>
          <p:nvPr>
            <p:ph type="title"/>
          </p:nvPr>
        </p:nvSpPr>
        <p:spPr>
          <a:xfrm>
            <a:off x="914400" y="686117"/>
            <a:ext cx="10515600" cy="1325563"/>
          </a:xfrm>
        </p:spPr>
        <p:txBody>
          <a:bodyPr/>
          <a:lstStyle/>
          <a:p>
            <a:r>
              <a:rPr lang="en-US" dirty="0"/>
              <a:t>Off label use of drugs</a:t>
            </a:r>
          </a:p>
        </p:txBody>
      </p:sp>
      <p:sp>
        <p:nvSpPr>
          <p:cNvPr id="3" name="Content Placeholder 2">
            <a:extLst>
              <a:ext uri="{FF2B5EF4-FFF2-40B4-BE49-F238E27FC236}">
                <a16:creationId xmlns:a16="http://schemas.microsoft.com/office/drawing/2014/main" id="{71C1D3F2-0E06-75DA-E944-69341ABF23D8}"/>
              </a:ext>
            </a:extLst>
          </p:cNvPr>
          <p:cNvSpPr>
            <a:spLocks noGrp="1"/>
          </p:cNvSpPr>
          <p:nvPr>
            <p:ph idx="1"/>
          </p:nvPr>
        </p:nvSpPr>
        <p:spPr>
          <a:xfrm>
            <a:off x="914400" y="2011680"/>
            <a:ext cx="10515600" cy="4351338"/>
          </a:xfrm>
        </p:spPr>
        <p:txBody>
          <a:bodyPr/>
          <a:lstStyle/>
          <a:p>
            <a:r>
              <a:rPr lang="en-US" dirty="0"/>
              <a:t>From the FDA perspective, once the FDA approves a drug, healthcare providers generally may prescribe the drug for an </a:t>
            </a:r>
            <a:r>
              <a:rPr lang="en-US" b="1" u="sng" dirty="0"/>
              <a:t>unapproved use </a:t>
            </a:r>
            <a:r>
              <a:rPr lang="en-US" dirty="0"/>
              <a:t>when they judge that it is medically appropriate for their patient</a:t>
            </a:r>
          </a:p>
          <a:p>
            <a:endParaRPr lang="en-US" dirty="0"/>
          </a:p>
          <a:p>
            <a:r>
              <a:rPr lang="en-US" dirty="0"/>
              <a:t>Often used for rare disease where there may never be an FDA trial</a:t>
            </a:r>
          </a:p>
          <a:p>
            <a:endParaRPr lang="en-US" dirty="0"/>
          </a:p>
          <a:p>
            <a:r>
              <a:rPr lang="en-US" dirty="0"/>
              <a:t>May be issues with insurance coverage</a:t>
            </a:r>
          </a:p>
        </p:txBody>
      </p:sp>
    </p:spTree>
    <p:extLst>
      <p:ext uri="{BB962C8B-B14F-4D97-AF65-F5344CB8AC3E}">
        <p14:creationId xmlns:p14="http://schemas.microsoft.com/office/powerpoint/2010/main" val="2507527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AB55-9D9A-FA30-692C-99A8AAA8CE0E}"/>
              </a:ext>
            </a:extLst>
          </p:cNvPr>
          <p:cNvSpPr>
            <a:spLocks noGrp="1"/>
          </p:cNvSpPr>
          <p:nvPr>
            <p:ph type="title"/>
          </p:nvPr>
        </p:nvSpPr>
        <p:spPr>
          <a:xfrm>
            <a:off x="914400" y="686117"/>
            <a:ext cx="10515600" cy="1325563"/>
          </a:xfrm>
        </p:spPr>
        <p:txBody>
          <a:bodyPr/>
          <a:lstStyle/>
          <a:p>
            <a:r>
              <a:rPr lang="en-US" dirty="0"/>
              <a:t>Compassionate use</a:t>
            </a:r>
          </a:p>
        </p:txBody>
      </p:sp>
      <p:sp>
        <p:nvSpPr>
          <p:cNvPr id="3" name="Content Placeholder 2">
            <a:extLst>
              <a:ext uri="{FF2B5EF4-FFF2-40B4-BE49-F238E27FC236}">
                <a16:creationId xmlns:a16="http://schemas.microsoft.com/office/drawing/2014/main" id="{5C99B20D-F64A-5789-F3F9-2218D6C17CEA}"/>
              </a:ext>
            </a:extLst>
          </p:cNvPr>
          <p:cNvSpPr>
            <a:spLocks noGrp="1"/>
          </p:cNvSpPr>
          <p:nvPr>
            <p:ph idx="1"/>
          </p:nvPr>
        </p:nvSpPr>
        <p:spPr>
          <a:xfrm>
            <a:off x="914400" y="2011680"/>
            <a:ext cx="10515600" cy="4351338"/>
          </a:xfrm>
        </p:spPr>
        <p:txBody>
          <a:bodyPr>
            <a:normAutofit/>
          </a:bodyPr>
          <a:lstStyle/>
          <a:p>
            <a:r>
              <a:rPr lang="en-US" dirty="0"/>
              <a:t>Use of an unapproved drug that has a proven safety profile (typical Phase III drugs, sometimes Phase II drugs) for an individual</a:t>
            </a:r>
          </a:p>
          <a:p>
            <a:endParaRPr lang="en-US" dirty="0"/>
          </a:p>
          <a:p>
            <a:r>
              <a:rPr lang="en-US" dirty="0"/>
              <a:t>Typically done when there are no other options for a patient, or the patient could not meet the FDA trial requirements</a:t>
            </a:r>
          </a:p>
          <a:p>
            <a:endParaRPr lang="en-US" dirty="0"/>
          </a:p>
          <a:p>
            <a:r>
              <a:rPr lang="en-US" dirty="0"/>
              <a:t>An individual IND is filed and can move forward if the sponsor company, FDA, and IRB (review board at the institute where the trial is occurring) all agree</a:t>
            </a:r>
          </a:p>
        </p:txBody>
      </p:sp>
    </p:spTree>
    <p:extLst>
      <p:ext uri="{BB962C8B-B14F-4D97-AF65-F5344CB8AC3E}">
        <p14:creationId xmlns:p14="http://schemas.microsoft.com/office/powerpoint/2010/main" val="184785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9E37-E930-DC19-3048-F9DE980AED6D}"/>
              </a:ext>
            </a:extLst>
          </p:cNvPr>
          <p:cNvSpPr>
            <a:spLocks noGrp="1"/>
          </p:cNvSpPr>
          <p:nvPr>
            <p:ph type="title"/>
          </p:nvPr>
        </p:nvSpPr>
        <p:spPr>
          <a:xfrm>
            <a:off x="895281" y="671565"/>
            <a:ext cx="10515600" cy="1325563"/>
          </a:xfrm>
        </p:spPr>
        <p:txBody>
          <a:bodyPr/>
          <a:lstStyle/>
          <a:p>
            <a:r>
              <a:rPr lang="en-US" dirty="0"/>
              <a:t>Pathways</a:t>
            </a:r>
          </a:p>
        </p:txBody>
      </p:sp>
      <p:sp>
        <p:nvSpPr>
          <p:cNvPr id="3" name="Content Placeholder 2">
            <a:extLst>
              <a:ext uri="{FF2B5EF4-FFF2-40B4-BE49-F238E27FC236}">
                <a16:creationId xmlns:a16="http://schemas.microsoft.com/office/drawing/2014/main" id="{D6578383-6178-FEF8-5797-8F801DDB33A4}"/>
              </a:ext>
            </a:extLst>
          </p:cNvPr>
          <p:cNvSpPr>
            <a:spLocks noGrp="1"/>
          </p:cNvSpPr>
          <p:nvPr>
            <p:ph idx="1"/>
          </p:nvPr>
        </p:nvSpPr>
        <p:spPr>
          <a:xfrm>
            <a:off x="914400" y="2011680"/>
            <a:ext cx="10515600" cy="1046073"/>
          </a:xfrm>
        </p:spPr>
        <p:txBody>
          <a:bodyPr/>
          <a:lstStyle/>
          <a:p>
            <a:r>
              <a:rPr lang="en-US" dirty="0"/>
              <a:t>Information is transferred in the body through a series of interactions between different molecules (“messengers”)</a:t>
            </a:r>
          </a:p>
          <a:p>
            <a:endParaRPr lang="en-US" dirty="0"/>
          </a:p>
          <a:p>
            <a:pPr marL="0" indent="0">
              <a:buNone/>
            </a:pPr>
            <a:endParaRPr lang="en-US" dirty="0"/>
          </a:p>
          <a:p>
            <a:pPr marL="0" indent="0">
              <a:buNone/>
            </a:pPr>
            <a:endParaRPr lang="en-US" dirty="0"/>
          </a:p>
          <a:p>
            <a:pPr marL="0" indent="0">
              <a:buNone/>
            </a:pPr>
            <a:endParaRPr lang="en-US" dirty="0"/>
          </a:p>
        </p:txBody>
      </p:sp>
      <p:sp>
        <p:nvSpPr>
          <p:cNvPr id="9" name="Rectangle 8">
            <a:extLst>
              <a:ext uri="{FF2B5EF4-FFF2-40B4-BE49-F238E27FC236}">
                <a16:creationId xmlns:a16="http://schemas.microsoft.com/office/drawing/2014/main" id="{3FA921AF-0D35-2D9D-018F-2A57EF86E03C}"/>
              </a:ext>
            </a:extLst>
          </p:cNvPr>
          <p:cNvSpPr/>
          <p:nvPr/>
        </p:nvSpPr>
        <p:spPr>
          <a:xfrm>
            <a:off x="1128806" y="3952436"/>
            <a:ext cx="1882588" cy="11474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Adrenaline</a:t>
            </a:r>
          </a:p>
        </p:txBody>
      </p:sp>
      <p:sp>
        <p:nvSpPr>
          <p:cNvPr id="10" name="TextBox 9">
            <a:extLst>
              <a:ext uri="{FF2B5EF4-FFF2-40B4-BE49-F238E27FC236}">
                <a16:creationId xmlns:a16="http://schemas.microsoft.com/office/drawing/2014/main" id="{8BEF0199-EF3E-1D0D-6778-12762FB6AC4A}"/>
              </a:ext>
            </a:extLst>
          </p:cNvPr>
          <p:cNvSpPr txBox="1"/>
          <p:nvPr/>
        </p:nvSpPr>
        <p:spPr>
          <a:xfrm>
            <a:off x="1107496" y="3448167"/>
            <a:ext cx="2212144" cy="369332"/>
          </a:xfrm>
          <a:prstGeom prst="rect">
            <a:avLst/>
          </a:prstGeom>
          <a:noFill/>
        </p:spPr>
        <p:txBody>
          <a:bodyPr wrap="none" rtlCol="0">
            <a:spAutoFit/>
          </a:bodyPr>
          <a:lstStyle/>
          <a:p>
            <a:r>
              <a:rPr lang="en-US" dirty="0"/>
              <a:t>Information molecule</a:t>
            </a:r>
          </a:p>
        </p:txBody>
      </p:sp>
      <p:sp>
        <p:nvSpPr>
          <p:cNvPr id="12" name="Speech Bubble: Oval 11">
            <a:extLst>
              <a:ext uri="{FF2B5EF4-FFF2-40B4-BE49-F238E27FC236}">
                <a16:creationId xmlns:a16="http://schemas.microsoft.com/office/drawing/2014/main" id="{6553DA48-D9AA-6A68-6ADD-FFC8B1B2ACA1}"/>
              </a:ext>
            </a:extLst>
          </p:cNvPr>
          <p:cNvSpPr/>
          <p:nvPr/>
        </p:nvSpPr>
        <p:spPr>
          <a:xfrm>
            <a:off x="3919069" y="3337243"/>
            <a:ext cx="1497107" cy="708678"/>
          </a:xfrm>
          <a:prstGeom prst="wedgeEllipseCallout">
            <a:avLst>
              <a:gd name="adj1" fmla="val -60049"/>
              <a:gd name="adj2" fmla="val 50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 or fight!</a:t>
            </a:r>
          </a:p>
        </p:txBody>
      </p:sp>
      <p:pic>
        <p:nvPicPr>
          <p:cNvPr id="14" name="Picture 13" descr="A white megaphone with a pink stripe&#10;&#10;Description automatically generated with low confidence">
            <a:extLst>
              <a:ext uri="{FF2B5EF4-FFF2-40B4-BE49-F238E27FC236}">
                <a16:creationId xmlns:a16="http://schemas.microsoft.com/office/drawing/2014/main" id="{7AD2C784-EA60-D471-86AE-CE4B17CB0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006" y="3632833"/>
            <a:ext cx="826176" cy="826176"/>
          </a:xfrm>
          <a:prstGeom prst="rect">
            <a:avLst/>
          </a:prstGeom>
        </p:spPr>
      </p:pic>
      <p:grpSp>
        <p:nvGrpSpPr>
          <p:cNvPr id="18" name="Group 17">
            <a:extLst>
              <a:ext uri="{FF2B5EF4-FFF2-40B4-BE49-F238E27FC236}">
                <a16:creationId xmlns:a16="http://schemas.microsoft.com/office/drawing/2014/main" id="{9229C2C9-FC75-F0F8-26D8-902EFEE6D208}"/>
              </a:ext>
            </a:extLst>
          </p:cNvPr>
          <p:cNvGrpSpPr/>
          <p:nvPr/>
        </p:nvGrpSpPr>
        <p:grpSpPr>
          <a:xfrm>
            <a:off x="5326905" y="4397868"/>
            <a:ext cx="2497416" cy="1408337"/>
            <a:chOff x="6648078" y="3301168"/>
            <a:chExt cx="2497416" cy="1408337"/>
          </a:xfrm>
        </p:grpSpPr>
        <p:sp>
          <p:nvSpPr>
            <p:cNvPr id="15" name="Rectangle: Rounded Corners 14">
              <a:extLst>
                <a:ext uri="{FF2B5EF4-FFF2-40B4-BE49-F238E27FC236}">
                  <a16:creationId xmlns:a16="http://schemas.microsoft.com/office/drawing/2014/main" id="{36E9DC9A-97D8-5349-D308-85E45EA8CA3C}"/>
                </a:ext>
              </a:extLst>
            </p:cNvPr>
            <p:cNvSpPr/>
            <p:nvPr/>
          </p:nvSpPr>
          <p:spPr>
            <a:xfrm>
              <a:off x="7164296" y="3655507"/>
              <a:ext cx="1981198" cy="10539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Messenger</a:t>
              </a:r>
            </a:p>
          </p:txBody>
        </p:sp>
        <p:pic>
          <p:nvPicPr>
            <p:cNvPr id="17" name="Graphic 16" descr="Ear outline">
              <a:extLst>
                <a:ext uri="{FF2B5EF4-FFF2-40B4-BE49-F238E27FC236}">
                  <a16:creationId xmlns:a16="http://schemas.microsoft.com/office/drawing/2014/main" id="{C62B09A4-B85C-7D2F-04FF-4782877BA6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648078" y="3301168"/>
              <a:ext cx="826176" cy="914400"/>
            </a:xfrm>
            <a:prstGeom prst="rect">
              <a:avLst/>
            </a:prstGeom>
          </p:spPr>
        </p:pic>
      </p:grpSp>
      <p:sp>
        <p:nvSpPr>
          <p:cNvPr id="19" name="Speech Bubble: Oval 18">
            <a:extLst>
              <a:ext uri="{FF2B5EF4-FFF2-40B4-BE49-F238E27FC236}">
                <a16:creationId xmlns:a16="http://schemas.microsoft.com/office/drawing/2014/main" id="{B792DC93-9B39-8EB2-CC25-E2C2238E0BBF}"/>
              </a:ext>
            </a:extLst>
          </p:cNvPr>
          <p:cNvSpPr/>
          <p:nvPr/>
        </p:nvSpPr>
        <p:spPr>
          <a:xfrm flipH="1">
            <a:off x="8320025" y="3337243"/>
            <a:ext cx="2239010" cy="1449920"/>
          </a:xfrm>
          <a:prstGeom prst="wedgeEllipseCallout">
            <a:avLst>
              <a:gd name="adj1" fmla="val 72079"/>
              <a:gd name="adj2" fmla="val 526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hear you.  I’ll pass on the message to make energy</a:t>
            </a:r>
          </a:p>
        </p:txBody>
      </p:sp>
    </p:spTree>
    <p:extLst>
      <p:ext uri="{BB962C8B-B14F-4D97-AF65-F5344CB8AC3E}">
        <p14:creationId xmlns:p14="http://schemas.microsoft.com/office/powerpoint/2010/main" val="57006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1651-5AAD-D0DB-9746-64E5D14629A1}"/>
              </a:ext>
            </a:extLst>
          </p:cNvPr>
          <p:cNvSpPr>
            <a:spLocks noGrp="1"/>
          </p:cNvSpPr>
          <p:nvPr>
            <p:ph type="title"/>
          </p:nvPr>
        </p:nvSpPr>
        <p:spPr>
          <a:xfrm>
            <a:off x="914400" y="262067"/>
            <a:ext cx="10515600" cy="1325563"/>
          </a:xfrm>
        </p:spPr>
        <p:txBody>
          <a:bodyPr/>
          <a:lstStyle/>
          <a:p>
            <a:r>
              <a:rPr lang="en-US" dirty="0"/>
              <a:t>Pathways</a:t>
            </a:r>
          </a:p>
        </p:txBody>
      </p:sp>
      <p:sp>
        <p:nvSpPr>
          <p:cNvPr id="3" name="Content Placeholder 2">
            <a:extLst>
              <a:ext uri="{FF2B5EF4-FFF2-40B4-BE49-F238E27FC236}">
                <a16:creationId xmlns:a16="http://schemas.microsoft.com/office/drawing/2014/main" id="{B79913F2-6C23-9E5C-4AA9-D2FA02215536}"/>
              </a:ext>
            </a:extLst>
          </p:cNvPr>
          <p:cNvSpPr>
            <a:spLocks noGrp="1"/>
          </p:cNvSpPr>
          <p:nvPr>
            <p:ph idx="1"/>
          </p:nvPr>
        </p:nvSpPr>
        <p:spPr>
          <a:xfrm>
            <a:off x="914400" y="1333125"/>
            <a:ext cx="10515600" cy="4351338"/>
          </a:xfrm>
        </p:spPr>
        <p:txBody>
          <a:bodyPr/>
          <a:lstStyle/>
          <a:p>
            <a:r>
              <a:rPr lang="en-US" dirty="0"/>
              <a:t>A “pathway” is made up of this collection of messengers each handing off information to the next to deliver the information to where it needs to go</a:t>
            </a:r>
          </a:p>
          <a:p>
            <a:endParaRPr lang="en-US" dirty="0"/>
          </a:p>
        </p:txBody>
      </p:sp>
      <p:grpSp>
        <p:nvGrpSpPr>
          <p:cNvPr id="8" name="Group 7">
            <a:extLst>
              <a:ext uri="{FF2B5EF4-FFF2-40B4-BE49-F238E27FC236}">
                <a16:creationId xmlns:a16="http://schemas.microsoft.com/office/drawing/2014/main" id="{0160569E-C809-FEA1-920C-C574440451C0}"/>
              </a:ext>
            </a:extLst>
          </p:cNvPr>
          <p:cNvGrpSpPr/>
          <p:nvPr/>
        </p:nvGrpSpPr>
        <p:grpSpPr>
          <a:xfrm>
            <a:off x="824752" y="2942664"/>
            <a:ext cx="3524865" cy="1280505"/>
            <a:chOff x="1192306" y="2946829"/>
            <a:chExt cx="4330807" cy="1762676"/>
          </a:xfrm>
        </p:grpSpPr>
        <p:sp>
          <p:nvSpPr>
            <p:cNvPr id="4" name="Rectangle 3">
              <a:extLst>
                <a:ext uri="{FF2B5EF4-FFF2-40B4-BE49-F238E27FC236}">
                  <a16:creationId xmlns:a16="http://schemas.microsoft.com/office/drawing/2014/main" id="{D82B088F-F56F-845B-200C-88C2C40E4610}"/>
                </a:ext>
              </a:extLst>
            </p:cNvPr>
            <p:cNvSpPr/>
            <p:nvPr/>
          </p:nvSpPr>
          <p:spPr>
            <a:xfrm>
              <a:off x="1192306" y="3562022"/>
              <a:ext cx="1882588" cy="11474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Adrenaline</a:t>
              </a:r>
            </a:p>
          </p:txBody>
        </p:sp>
        <p:sp>
          <p:nvSpPr>
            <p:cNvPr id="6" name="Speech Bubble: Oval 5">
              <a:extLst>
                <a:ext uri="{FF2B5EF4-FFF2-40B4-BE49-F238E27FC236}">
                  <a16:creationId xmlns:a16="http://schemas.microsoft.com/office/drawing/2014/main" id="{BB5FBC0B-098D-1D7C-E2BD-0571DE32AF1D}"/>
                </a:ext>
              </a:extLst>
            </p:cNvPr>
            <p:cNvSpPr/>
            <p:nvPr/>
          </p:nvSpPr>
          <p:spPr>
            <a:xfrm>
              <a:off x="3982568" y="2946829"/>
              <a:ext cx="1540545" cy="826176"/>
            </a:xfrm>
            <a:prstGeom prst="wedgeEllipseCallout">
              <a:avLst>
                <a:gd name="adj1" fmla="val -60049"/>
                <a:gd name="adj2" fmla="val 50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 or fight!</a:t>
              </a:r>
            </a:p>
          </p:txBody>
        </p:sp>
        <p:pic>
          <p:nvPicPr>
            <p:cNvPr id="7" name="Picture 6" descr="A white megaphone with a pink stripe&#10;&#10;Description automatically generated with low confidence">
              <a:extLst>
                <a:ext uri="{FF2B5EF4-FFF2-40B4-BE49-F238E27FC236}">
                  <a16:creationId xmlns:a16="http://schemas.microsoft.com/office/drawing/2014/main" id="{398100B3-D65F-C2C1-6A21-739D9218D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506" y="3242419"/>
              <a:ext cx="826176" cy="826176"/>
            </a:xfrm>
            <a:prstGeom prst="rect">
              <a:avLst/>
            </a:prstGeom>
          </p:spPr>
        </p:pic>
      </p:grpSp>
      <p:grpSp>
        <p:nvGrpSpPr>
          <p:cNvPr id="9" name="Group 8">
            <a:extLst>
              <a:ext uri="{FF2B5EF4-FFF2-40B4-BE49-F238E27FC236}">
                <a16:creationId xmlns:a16="http://schemas.microsoft.com/office/drawing/2014/main" id="{8BEBA859-D7DA-DC2F-42C1-6A1D8D27BE6E}"/>
              </a:ext>
            </a:extLst>
          </p:cNvPr>
          <p:cNvGrpSpPr/>
          <p:nvPr/>
        </p:nvGrpSpPr>
        <p:grpSpPr>
          <a:xfrm>
            <a:off x="3436471" y="3654354"/>
            <a:ext cx="1872503" cy="915509"/>
            <a:chOff x="6648078" y="3301168"/>
            <a:chExt cx="2497416" cy="1408337"/>
          </a:xfrm>
        </p:grpSpPr>
        <p:sp>
          <p:nvSpPr>
            <p:cNvPr id="10" name="Rectangle: Rounded Corners 9">
              <a:extLst>
                <a:ext uri="{FF2B5EF4-FFF2-40B4-BE49-F238E27FC236}">
                  <a16:creationId xmlns:a16="http://schemas.microsoft.com/office/drawing/2014/main" id="{E5C59FFD-C315-5731-13D4-A6E5A565D2A0}"/>
                </a:ext>
              </a:extLst>
            </p:cNvPr>
            <p:cNvSpPr/>
            <p:nvPr/>
          </p:nvSpPr>
          <p:spPr>
            <a:xfrm>
              <a:off x="7164296" y="3655507"/>
              <a:ext cx="1981198" cy="10539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Messenger 1</a:t>
              </a:r>
            </a:p>
          </p:txBody>
        </p:sp>
        <p:pic>
          <p:nvPicPr>
            <p:cNvPr id="11" name="Graphic 10" descr="Ear outline">
              <a:extLst>
                <a:ext uri="{FF2B5EF4-FFF2-40B4-BE49-F238E27FC236}">
                  <a16:creationId xmlns:a16="http://schemas.microsoft.com/office/drawing/2014/main" id="{B402EECB-A4CD-4DE5-54D9-6710F3395B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648078" y="3301168"/>
              <a:ext cx="826176" cy="914400"/>
            </a:xfrm>
            <a:prstGeom prst="rect">
              <a:avLst/>
            </a:prstGeom>
          </p:spPr>
        </p:pic>
      </p:grpSp>
      <p:cxnSp>
        <p:nvCxnSpPr>
          <p:cNvPr id="13" name="Straight Arrow Connector 12">
            <a:extLst>
              <a:ext uri="{FF2B5EF4-FFF2-40B4-BE49-F238E27FC236}">
                <a16:creationId xmlns:a16="http://schemas.microsoft.com/office/drawing/2014/main" id="{97AAE856-B443-ECA3-B44F-BFF017250D6F}"/>
              </a:ext>
            </a:extLst>
          </p:cNvPr>
          <p:cNvCxnSpPr>
            <a:cxnSpLocks/>
            <a:stCxn id="4" idx="3"/>
          </p:cNvCxnSpPr>
          <p:nvPr/>
        </p:nvCxnSpPr>
        <p:spPr>
          <a:xfrm>
            <a:off x="2357000" y="3806372"/>
            <a:ext cx="1461965" cy="4689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Speech Bubble: Oval 15">
            <a:extLst>
              <a:ext uri="{FF2B5EF4-FFF2-40B4-BE49-F238E27FC236}">
                <a16:creationId xmlns:a16="http://schemas.microsoft.com/office/drawing/2014/main" id="{C8F0F82A-17ED-03CF-731E-5AD1D12DB222}"/>
              </a:ext>
            </a:extLst>
          </p:cNvPr>
          <p:cNvSpPr/>
          <p:nvPr/>
        </p:nvSpPr>
        <p:spPr>
          <a:xfrm flipH="1">
            <a:off x="5839241" y="2552700"/>
            <a:ext cx="2453111" cy="1331997"/>
          </a:xfrm>
          <a:prstGeom prst="wedgeEllipseCallout">
            <a:avLst>
              <a:gd name="adj1" fmla="val 72079"/>
              <a:gd name="adj2" fmla="val 526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Turn on the energy generation systems!</a:t>
            </a:r>
          </a:p>
        </p:txBody>
      </p:sp>
      <p:grpSp>
        <p:nvGrpSpPr>
          <p:cNvPr id="17" name="Group 16">
            <a:extLst>
              <a:ext uri="{FF2B5EF4-FFF2-40B4-BE49-F238E27FC236}">
                <a16:creationId xmlns:a16="http://schemas.microsoft.com/office/drawing/2014/main" id="{8943AE3A-3CCA-DEE9-9A4A-66DB9A676E73}"/>
              </a:ext>
            </a:extLst>
          </p:cNvPr>
          <p:cNvGrpSpPr/>
          <p:nvPr/>
        </p:nvGrpSpPr>
        <p:grpSpPr>
          <a:xfrm>
            <a:off x="7813407" y="4932348"/>
            <a:ext cx="1960052" cy="1283967"/>
            <a:chOff x="6648078" y="3301168"/>
            <a:chExt cx="2614184" cy="1975139"/>
          </a:xfrm>
        </p:grpSpPr>
        <p:sp>
          <p:nvSpPr>
            <p:cNvPr id="18" name="Rectangle: Rounded Corners 17">
              <a:extLst>
                <a:ext uri="{FF2B5EF4-FFF2-40B4-BE49-F238E27FC236}">
                  <a16:creationId xmlns:a16="http://schemas.microsoft.com/office/drawing/2014/main" id="{D8601DB8-1992-2815-6865-CDCABD213DAD}"/>
                </a:ext>
              </a:extLst>
            </p:cNvPr>
            <p:cNvSpPr/>
            <p:nvPr/>
          </p:nvSpPr>
          <p:spPr>
            <a:xfrm>
              <a:off x="7164297" y="3655505"/>
              <a:ext cx="2097965" cy="16208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Sugar releasing molecule</a:t>
              </a:r>
            </a:p>
          </p:txBody>
        </p:sp>
        <p:pic>
          <p:nvPicPr>
            <p:cNvPr id="19" name="Graphic 18" descr="Ear outline">
              <a:extLst>
                <a:ext uri="{FF2B5EF4-FFF2-40B4-BE49-F238E27FC236}">
                  <a16:creationId xmlns:a16="http://schemas.microsoft.com/office/drawing/2014/main" id="{C7C9312C-998D-EF06-C7DC-ECE33FD9F2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648078" y="3301168"/>
              <a:ext cx="826176" cy="914400"/>
            </a:xfrm>
            <a:prstGeom prst="rect">
              <a:avLst/>
            </a:prstGeom>
          </p:spPr>
        </p:pic>
      </p:grpSp>
      <p:cxnSp>
        <p:nvCxnSpPr>
          <p:cNvPr id="20" name="Straight Arrow Connector 19">
            <a:extLst>
              <a:ext uri="{FF2B5EF4-FFF2-40B4-BE49-F238E27FC236}">
                <a16:creationId xmlns:a16="http://schemas.microsoft.com/office/drawing/2014/main" id="{DDDC41CB-49BC-A8C9-8574-1C3E182B98C3}"/>
              </a:ext>
            </a:extLst>
          </p:cNvPr>
          <p:cNvCxnSpPr>
            <a:cxnSpLocks/>
          </p:cNvCxnSpPr>
          <p:nvPr/>
        </p:nvCxnSpPr>
        <p:spPr>
          <a:xfrm>
            <a:off x="4459594" y="4570619"/>
            <a:ext cx="730983" cy="7529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peech Bubble: Oval 22">
            <a:extLst>
              <a:ext uri="{FF2B5EF4-FFF2-40B4-BE49-F238E27FC236}">
                <a16:creationId xmlns:a16="http://schemas.microsoft.com/office/drawing/2014/main" id="{316F57B0-5BC5-F0D8-43F4-9EC6B4250CE1}"/>
              </a:ext>
            </a:extLst>
          </p:cNvPr>
          <p:cNvSpPr/>
          <p:nvPr/>
        </p:nvSpPr>
        <p:spPr>
          <a:xfrm flipH="1">
            <a:off x="7320348" y="3729448"/>
            <a:ext cx="2453111" cy="1136560"/>
          </a:xfrm>
          <a:prstGeom prst="wedgeEllipseCallout">
            <a:avLst>
              <a:gd name="adj1" fmla="val 72079"/>
              <a:gd name="adj2" fmla="val 526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Release sugar as fuel!</a:t>
            </a:r>
          </a:p>
        </p:txBody>
      </p:sp>
      <p:grpSp>
        <p:nvGrpSpPr>
          <p:cNvPr id="25" name="Group 24">
            <a:extLst>
              <a:ext uri="{FF2B5EF4-FFF2-40B4-BE49-F238E27FC236}">
                <a16:creationId xmlns:a16="http://schemas.microsoft.com/office/drawing/2014/main" id="{0706091B-CBDC-5F8F-482D-E37F6E220400}"/>
              </a:ext>
            </a:extLst>
          </p:cNvPr>
          <p:cNvGrpSpPr/>
          <p:nvPr/>
        </p:nvGrpSpPr>
        <p:grpSpPr>
          <a:xfrm>
            <a:off x="4803529" y="4540212"/>
            <a:ext cx="1960051" cy="1283968"/>
            <a:chOff x="5386280" y="3325243"/>
            <a:chExt cx="2614182" cy="1975141"/>
          </a:xfrm>
        </p:grpSpPr>
        <p:sp>
          <p:nvSpPr>
            <p:cNvPr id="26" name="Rectangle: Rounded Corners 25">
              <a:extLst>
                <a:ext uri="{FF2B5EF4-FFF2-40B4-BE49-F238E27FC236}">
                  <a16:creationId xmlns:a16="http://schemas.microsoft.com/office/drawing/2014/main" id="{83A76F9B-498E-6979-7819-8044D2F4770C}"/>
                </a:ext>
              </a:extLst>
            </p:cNvPr>
            <p:cNvSpPr/>
            <p:nvPr/>
          </p:nvSpPr>
          <p:spPr>
            <a:xfrm>
              <a:off x="5902498" y="3679582"/>
              <a:ext cx="2097964" cy="16208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Messenger 2</a:t>
              </a:r>
            </a:p>
          </p:txBody>
        </p:sp>
        <p:pic>
          <p:nvPicPr>
            <p:cNvPr id="27" name="Graphic 26" descr="Ear outline">
              <a:extLst>
                <a:ext uri="{FF2B5EF4-FFF2-40B4-BE49-F238E27FC236}">
                  <a16:creationId xmlns:a16="http://schemas.microsoft.com/office/drawing/2014/main" id="{DDABDA5E-C2E3-FA66-BC5B-D68DB2A67E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386280" y="3325243"/>
              <a:ext cx="826176" cy="914399"/>
            </a:xfrm>
            <a:prstGeom prst="rect">
              <a:avLst/>
            </a:prstGeom>
          </p:spPr>
        </p:pic>
      </p:grpSp>
      <p:cxnSp>
        <p:nvCxnSpPr>
          <p:cNvPr id="28" name="Straight Arrow Connector 27">
            <a:extLst>
              <a:ext uri="{FF2B5EF4-FFF2-40B4-BE49-F238E27FC236}">
                <a16:creationId xmlns:a16="http://schemas.microsoft.com/office/drawing/2014/main" id="{1E18227A-7FC6-E9A8-5A4F-525030D9BEB2}"/>
              </a:ext>
            </a:extLst>
          </p:cNvPr>
          <p:cNvCxnSpPr>
            <a:cxnSpLocks/>
            <a:stCxn id="26" idx="3"/>
            <a:endCxn id="18" idx="1"/>
          </p:cNvCxnSpPr>
          <p:nvPr/>
        </p:nvCxnSpPr>
        <p:spPr>
          <a:xfrm>
            <a:off x="6763580" y="5297368"/>
            <a:ext cx="1436876" cy="39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Sign language outline">
            <a:extLst>
              <a:ext uri="{FF2B5EF4-FFF2-40B4-BE49-F238E27FC236}">
                <a16:creationId xmlns:a16="http://schemas.microsoft.com/office/drawing/2014/main" id="{30BF2FCB-8E0D-1DB9-8B38-EA336AECB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2953" y="5003633"/>
            <a:ext cx="914400" cy="914400"/>
          </a:xfrm>
          <a:prstGeom prst="rect">
            <a:avLst/>
          </a:prstGeom>
        </p:spPr>
      </p:pic>
      <p:cxnSp>
        <p:nvCxnSpPr>
          <p:cNvPr id="47" name="Straight Connector 46">
            <a:extLst>
              <a:ext uri="{FF2B5EF4-FFF2-40B4-BE49-F238E27FC236}">
                <a16:creationId xmlns:a16="http://schemas.microsoft.com/office/drawing/2014/main" id="{7CAB7D8B-12DC-3086-B415-B2833200C127}"/>
              </a:ext>
            </a:extLst>
          </p:cNvPr>
          <p:cNvCxnSpPr>
            <a:cxnSpLocks/>
          </p:cNvCxnSpPr>
          <p:nvPr/>
        </p:nvCxnSpPr>
        <p:spPr>
          <a:xfrm flipV="1">
            <a:off x="10443882" y="5005868"/>
            <a:ext cx="259319" cy="156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DC7577-54B2-08E9-8D6D-5313C7D497A3}"/>
              </a:ext>
            </a:extLst>
          </p:cNvPr>
          <p:cNvCxnSpPr>
            <a:cxnSpLocks/>
          </p:cNvCxnSpPr>
          <p:nvPr/>
        </p:nvCxnSpPr>
        <p:spPr>
          <a:xfrm flipV="1">
            <a:off x="10460494" y="5229557"/>
            <a:ext cx="288188" cy="5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EE4E67-317F-9AC8-01FC-473DF7FA4507}"/>
              </a:ext>
            </a:extLst>
          </p:cNvPr>
          <p:cNvCxnSpPr>
            <a:cxnSpLocks/>
          </p:cNvCxnSpPr>
          <p:nvPr/>
        </p:nvCxnSpPr>
        <p:spPr>
          <a:xfrm>
            <a:off x="10476841" y="5413001"/>
            <a:ext cx="273424" cy="4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443287-64E9-A572-80C0-3AB071FAA8C9}"/>
              </a:ext>
            </a:extLst>
          </p:cNvPr>
          <p:cNvCxnSpPr>
            <a:cxnSpLocks/>
          </p:cNvCxnSpPr>
          <p:nvPr/>
        </p:nvCxnSpPr>
        <p:spPr>
          <a:xfrm>
            <a:off x="10420813" y="5557243"/>
            <a:ext cx="282388" cy="140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A870807-EF6D-C1E6-4F7E-B096E9C05E10}"/>
              </a:ext>
            </a:extLst>
          </p:cNvPr>
          <p:cNvSpPr txBox="1"/>
          <p:nvPr/>
        </p:nvSpPr>
        <p:spPr>
          <a:xfrm>
            <a:off x="10763473" y="5157435"/>
            <a:ext cx="707758" cy="369332"/>
          </a:xfrm>
          <a:prstGeom prst="rect">
            <a:avLst/>
          </a:prstGeom>
          <a:noFill/>
        </p:spPr>
        <p:txBody>
          <a:bodyPr wrap="none" rtlCol="0">
            <a:spAutoFit/>
          </a:bodyPr>
          <a:lstStyle/>
          <a:p>
            <a:r>
              <a:rPr lang="en-US" dirty="0"/>
              <a:t>Sugar</a:t>
            </a:r>
          </a:p>
        </p:txBody>
      </p:sp>
    </p:spTree>
    <p:extLst>
      <p:ext uri="{BB962C8B-B14F-4D97-AF65-F5344CB8AC3E}">
        <p14:creationId xmlns:p14="http://schemas.microsoft.com/office/powerpoint/2010/main" val="57025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9E37-E930-DC19-3048-F9DE980AED6D}"/>
              </a:ext>
            </a:extLst>
          </p:cNvPr>
          <p:cNvSpPr>
            <a:spLocks noGrp="1"/>
          </p:cNvSpPr>
          <p:nvPr>
            <p:ph type="title"/>
          </p:nvPr>
        </p:nvSpPr>
        <p:spPr>
          <a:xfrm>
            <a:off x="914400" y="686117"/>
            <a:ext cx="10515600" cy="1325563"/>
          </a:xfrm>
        </p:spPr>
        <p:txBody>
          <a:bodyPr/>
          <a:lstStyle/>
          <a:p>
            <a:r>
              <a:rPr lang="en-US" dirty="0"/>
              <a:t>Messages</a:t>
            </a:r>
          </a:p>
        </p:txBody>
      </p:sp>
      <p:sp>
        <p:nvSpPr>
          <p:cNvPr id="3" name="Content Placeholder 2">
            <a:extLst>
              <a:ext uri="{FF2B5EF4-FFF2-40B4-BE49-F238E27FC236}">
                <a16:creationId xmlns:a16="http://schemas.microsoft.com/office/drawing/2014/main" id="{D6578383-6178-FEF8-5797-8F801DDB33A4}"/>
              </a:ext>
            </a:extLst>
          </p:cNvPr>
          <p:cNvSpPr>
            <a:spLocks noGrp="1"/>
          </p:cNvSpPr>
          <p:nvPr>
            <p:ph idx="1"/>
          </p:nvPr>
        </p:nvSpPr>
        <p:spPr>
          <a:xfrm>
            <a:off x="914400" y="2011680"/>
            <a:ext cx="10515600" cy="4351338"/>
          </a:xfrm>
        </p:spPr>
        <p:txBody>
          <a:bodyPr>
            <a:normAutofit/>
          </a:bodyPr>
          <a:lstStyle/>
          <a:p>
            <a:r>
              <a:rPr lang="en-US" dirty="0"/>
              <a:t>Examples of famous messengers (hormones):</a:t>
            </a:r>
          </a:p>
          <a:p>
            <a:pPr lvl="1"/>
            <a:r>
              <a:rPr lang="en-US" dirty="0"/>
              <a:t>Adrenaline:  “increase blood flow, breathing, and energy generation”</a:t>
            </a:r>
          </a:p>
          <a:p>
            <a:pPr lvl="1"/>
            <a:r>
              <a:rPr lang="en-US" dirty="0"/>
              <a:t>Insulin:  “use sugar to make energy</a:t>
            </a:r>
          </a:p>
          <a:p>
            <a:pPr lvl="1"/>
            <a:r>
              <a:rPr lang="en-US" dirty="0"/>
              <a:t>Estrogen:  “generate an egg”</a:t>
            </a:r>
          </a:p>
          <a:p>
            <a:pPr lvl="1"/>
            <a:r>
              <a:rPr lang="en-US" dirty="0"/>
              <a:t>Testosterone:  “produce sperm”</a:t>
            </a:r>
          </a:p>
        </p:txBody>
      </p:sp>
    </p:spTree>
    <p:extLst>
      <p:ext uri="{BB962C8B-B14F-4D97-AF65-F5344CB8AC3E}">
        <p14:creationId xmlns:p14="http://schemas.microsoft.com/office/powerpoint/2010/main" val="379990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AED3-A800-70CD-C9B0-5DC4BEBC37B4}"/>
              </a:ext>
            </a:extLst>
          </p:cNvPr>
          <p:cNvSpPr>
            <a:spLocks noGrp="1"/>
          </p:cNvSpPr>
          <p:nvPr>
            <p:ph type="title"/>
          </p:nvPr>
        </p:nvSpPr>
        <p:spPr>
          <a:xfrm>
            <a:off x="914400" y="686117"/>
            <a:ext cx="10515600" cy="1325563"/>
          </a:xfrm>
        </p:spPr>
        <p:txBody>
          <a:bodyPr/>
          <a:lstStyle/>
          <a:p>
            <a:r>
              <a:rPr lang="en-US" dirty="0"/>
              <a:t>Pathways gone wrong</a:t>
            </a:r>
          </a:p>
        </p:txBody>
      </p:sp>
      <p:sp>
        <p:nvSpPr>
          <p:cNvPr id="3" name="Content Placeholder 2">
            <a:extLst>
              <a:ext uri="{FF2B5EF4-FFF2-40B4-BE49-F238E27FC236}">
                <a16:creationId xmlns:a16="http://schemas.microsoft.com/office/drawing/2014/main" id="{B3F91E48-7843-6B82-758D-0A7ADA0582B2}"/>
              </a:ext>
            </a:extLst>
          </p:cNvPr>
          <p:cNvSpPr>
            <a:spLocks noGrp="1"/>
          </p:cNvSpPr>
          <p:nvPr>
            <p:ph idx="1"/>
          </p:nvPr>
        </p:nvSpPr>
        <p:spPr>
          <a:xfrm>
            <a:off x="914400" y="2011680"/>
            <a:ext cx="10515600" cy="4351338"/>
          </a:xfrm>
        </p:spPr>
        <p:txBody>
          <a:bodyPr>
            <a:normAutofit fontScale="92500"/>
          </a:bodyPr>
          <a:lstStyle/>
          <a:p>
            <a:r>
              <a:rPr lang="en-US" dirty="0"/>
              <a:t>Type 1 diabetes:  the body (pancreas) makes little to no insulin so the instruction “use sugar to make energy” does not get communicated to cells, causing blood sugar to get too high</a:t>
            </a:r>
          </a:p>
          <a:p>
            <a:pPr marL="0" indent="0">
              <a:buNone/>
            </a:pPr>
            <a:endParaRPr lang="en-US" dirty="0"/>
          </a:p>
          <a:p>
            <a:r>
              <a:rPr lang="en-US" dirty="0"/>
              <a:t>BRAF pathway: “hey cell:  grow and divide normally”</a:t>
            </a:r>
          </a:p>
          <a:p>
            <a:pPr lvl="1"/>
            <a:r>
              <a:rPr lang="en-US" dirty="0"/>
              <a:t>BRAF mutation:  “cell:  DIVIDE! DIVIDE! DIVIDE! ” (melanoma and other cancers)</a:t>
            </a:r>
          </a:p>
          <a:p>
            <a:pPr marL="457200" lvl="1" indent="0">
              <a:buNone/>
            </a:pPr>
            <a:endParaRPr lang="en-US" dirty="0"/>
          </a:p>
          <a:p>
            <a:r>
              <a:rPr lang="en-US" dirty="0"/>
              <a:t>HIPPO pathway:  “hey cell:  time to stop growing”</a:t>
            </a:r>
          </a:p>
          <a:p>
            <a:pPr lvl="1"/>
            <a:r>
              <a:rPr lang="en-US" dirty="0"/>
              <a:t>EHE:  cells divide out of control because the Hippo message “stop growing” fails</a:t>
            </a:r>
          </a:p>
          <a:p>
            <a:pPr lvl="1"/>
            <a:r>
              <a:rPr lang="en-US" dirty="0"/>
              <a:t>We’ll come back to this in detail</a:t>
            </a:r>
          </a:p>
          <a:p>
            <a:pPr marL="457200" lvl="1" indent="0">
              <a:buNone/>
            </a:pPr>
            <a:endParaRPr lang="en-US" dirty="0"/>
          </a:p>
        </p:txBody>
      </p:sp>
    </p:spTree>
    <p:extLst>
      <p:ext uri="{BB962C8B-B14F-4D97-AF65-F5344CB8AC3E}">
        <p14:creationId xmlns:p14="http://schemas.microsoft.com/office/powerpoint/2010/main" val="842707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1433</TotalTime>
  <Words>3496</Words>
  <Application>Microsoft Macintosh PowerPoint</Application>
  <PresentationFormat>Widescreen</PresentationFormat>
  <Paragraphs>457</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TEAD Talk – The Pursuit of a Treatment and Cure for EHE</vt:lpstr>
      <vt:lpstr>About the speaker</vt:lpstr>
      <vt:lpstr>Disclaimers:</vt:lpstr>
      <vt:lpstr>Topics</vt:lpstr>
      <vt:lpstr>Pathways</vt:lpstr>
      <vt:lpstr>Pathways</vt:lpstr>
      <vt:lpstr>Pathways</vt:lpstr>
      <vt:lpstr>Messages</vt:lpstr>
      <vt:lpstr>Pathways gone wrong</vt:lpstr>
      <vt:lpstr>Understanding how information flows</vt:lpstr>
      <vt:lpstr>Understanding how information flows</vt:lpstr>
      <vt:lpstr>No!  It is complex </vt:lpstr>
      <vt:lpstr>The nature of the “information” can affect the outcome</vt:lpstr>
      <vt:lpstr>If “bad information” is sent, can have a bad result</vt:lpstr>
      <vt:lpstr>Events can inhibit (delay or stop) the flow</vt:lpstr>
      <vt:lpstr>Understanding the process creates ways to intervene</vt:lpstr>
      <vt:lpstr>Cells</vt:lpstr>
      <vt:lpstr>Cell pathways – simple?</vt:lpstr>
      <vt:lpstr>No! It is complex </vt:lpstr>
      <vt:lpstr>Generic pathway</vt:lpstr>
      <vt:lpstr>How is the information actually communicated?</vt:lpstr>
      <vt:lpstr>Knowledge is power!</vt:lpstr>
      <vt:lpstr>The Hippo Pathway</vt:lpstr>
      <vt:lpstr>Hippo normal versus hippo mutant fruit fly</vt:lpstr>
      <vt:lpstr>Hippo pathway: TEAD</vt:lpstr>
      <vt:lpstr>Hippo pathway: YAP/TAZ</vt:lpstr>
      <vt:lpstr>Hippo pathway: LATS1/2</vt:lpstr>
      <vt:lpstr>Hippo pathway: 14-3-3</vt:lpstr>
      <vt:lpstr>Hippo pathway:  MST1/2 </vt:lpstr>
      <vt:lpstr>Messengers in the Hippo pathway</vt:lpstr>
      <vt:lpstr>Hippo pathway is off:  growing mode</vt:lpstr>
      <vt:lpstr>Hippo pathway is on:  “stop growing” mode</vt:lpstr>
      <vt:lpstr>How is this relevant to EHE?</vt:lpstr>
      <vt:lpstr>EHE:  the “stop growing” message fails</vt:lpstr>
      <vt:lpstr>EHE: what happens to the messaging?</vt:lpstr>
      <vt:lpstr>Hippo pathway is on:  but EHE ignores it</vt:lpstr>
      <vt:lpstr>Understanding the process creates ways to intervene</vt:lpstr>
      <vt:lpstr>How can the problem be fixed?</vt:lpstr>
      <vt:lpstr>Prevent TAZ/CAMTA from talking to TEAD</vt:lpstr>
      <vt:lpstr>TEAD Inhibitors</vt:lpstr>
      <vt:lpstr>TEAD inhibitor fixes the broken Hippo pathway</vt:lpstr>
      <vt:lpstr>Zooming in</vt:lpstr>
      <vt:lpstr>Inhibitor drug considerations: efficacy</vt:lpstr>
      <vt:lpstr>Inhibitor drug considerations: Toxicity</vt:lpstr>
      <vt:lpstr>Inhibitor drug considerations:  Commercial </vt:lpstr>
      <vt:lpstr>Drug development pathway</vt:lpstr>
      <vt:lpstr>Many inhibitors in the pipeline</vt:lpstr>
      <vt:lpstr>The regulatory process (United States)</vt:lpstr>
      <vt:lpstr>FDA phases</vt:lpstr>
      <vt:lpstr>Participating in trials</vt:lpstr>
      <vt:lpstr>Orphan drugs</vt:lpstr>
      <vt:lpstr>Accelerated Approval Program</vt:lpstr>
      <vt:lpstr>Off label use of drugs</vt:lpstr>
      <vt:lpstr>Compassionate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Hippo Pathway</dc:title>
  <dc:creator>David Casimir</dc:creator>
  <cp:lastModifiedBy>Margaret Cameron</cp:lastModifiedBy>
  <cp:revision>193</cp:revision>
  <dcterms:created xsi:type="dcterms:W3CDTF">2023-04-27T18:47:32Z</dcterms:created>
  <dcterms:modified xsi:type="dcterms:W3CDTF">2023-06-21T19:30:39Z</dcterms:modified>
</cp:coreProperties>
</file>